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90" r:id="rId2"/>
    <p:sldId id="301" r:id="rId3"/>
    <p:sldId id="292" r:id="rId4"/>
    <p:sldId id="291" r:id="rId5"/>
    <p:sldId id="258" r:id="rId6"/>
    <p:sldId id="293" r:id="rId7"/>
    <p:sldId id="306" r:id="rId8"/>
    <p:sldId id="302" r:id="rId9"/>
    <p:sldId id="303" r:id="rId10"/>
    <p:sldId id="304" r:id="rId11"/>
    <p:sldId id="305" r:id="rId12"/>
    <p:sldId id="299" r:id="rId13"/>
    <p:sldId id="30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113" d="100"/>
          <a:sy n="113" d="100"/>
        </p:scale>
        <p:origin x="60" y="735"/>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r>
              <a:rPr lang="en-US" sz="1100" dirty="0" smtClean="0"/>
              <a:t>Team [Team Name]</a:t>
            </a:r>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r>
              <a:rPr lang="en-US" sz="1100" dirty="0" smtClean="0"/>
              <a:t>&lt;&lt;</a:t>
            </a:r>
            <a:r>
              <a:rPr lang="en-US" sz="1100" dirty="0" err="1" smtClean="0"/>
              <a:t>PresentationName</a:t>
            </a:r>
            <a:r>
              <a:rPr lang="en-US" sz="1100" dirty="0" smtClean="0"/>
              <a:t>&gt;  Presentation </a:t>
            </a:r>
          </a:p>
          <a:p>
            <a:r>
              <a:rPr lang="en-US" sz="1100" dirty="0" smtClean="0"/>
              <a:t>[Project Title]</a:t>
            </a:r>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r>
              <a:rPr lang="en-US" sz="1100" dirty="0" smtClean="0"/>
              <a:t>The Capstone Experience</a:t>
            </a:r>
          </a:p>
          <a:p>
            <a:r>
              <a:rPr lang="en-US" sz="1100" dirty="0" smtClean="0"/>
              <a:t>Computer Science and Engineering</a:t>
            </a:r>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fld id="{BC063519-4DA7-4D19-AE44-3089EA69C7DF}" type="slidenum">
              <a:rPr lang="en-US" smtClean="0"/>
              <a:pPr algn="ctr"/>
              <a:t>‹#›</a:t>
            </a:fld>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r>
              <a:rPr lang="en-US" sz="1100" dirty="0" smtClean="0"/>
              <a:t>Michigan State University</a:t>
            </a:r>
          </a:p>
          <a:p>
            <a:pPr algn="r"/>
            <a:r>
              <a:rPr lang="en-US" sz="1100" dirty="0" smtClean="0"/>
              <a:t>East Lansing, Michigan 48824</a:t>
            </a: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t>Team [Team Name]</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dirty="0" smtClean="0"/>
              <a:t>&lt;&lt;</a:t>
            </a:r>
            <a:r>
              <a:rPr lang="en-US" dirty="0" err="1" smtClean="0"/>
              <a:t>PresentationName</a:t>
            </a:r>
            <a:r>
              <a:rPr lang="en-US" smtClean="0"/>
              <a:t>&gt;&gt; Presentation [Project Title]</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The Capstone ExperienceComputer Science and Engineering</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E53F06-FDAB-4A00-BB98-A74B7A151629}" type="slidenum">
              <a:rPr lang="en-US" smtClean="0"/>
              <a:t>‹#›</a:t>
            </a:fld>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dirty="0" smtClean="0"/>
              <a:t>Team [Team Name]</a:t>
            </a:r>
            <a:endParaRPr lang="en-US" sz="1300" dirty="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dirty="0" smtClean="0"/>
              <a:t>&lt;&lt;</a:t>
            </a:r>
            <a:r>
              <a:rPr lang="en-US" sz="1300" dirty="0" err="1" smtClean="0"/>
              <a:t>PresentationName</a:t>
            </a:r>
            <a:r>
              <a:rPr lang="en-US" sz="1300" dirty="0" smtClean="0"/>
              <a:t>&gt;&gt; Presentation [Project Title]</a:t>
            </a:r>
            <a:endParaRPr lang="en-US" sz="1300" dirty="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smtClean="0"/>
              <a:t>The Capstone ExperienceComputer Science and Engineering</a:t>
            </a:r>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fld id="{F5F811CE-CD7E-4D81-9BCF-E58182075133}" type="slidenum">
              <a:rPr lang="en-US" sz="1300"/>
              <a:pPr eaLnBrk="1" hangingPunct="1"/>
              <a:t>5</a:t>
            </a:fld>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dirty="0" smtClean="0"/>
              <a:t>Team [Team Name]</a:t>
            </a:r>
            <a:endParaRPr lang="en-US" sz="1300" dirty="0"/>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dirty="0" smtClean="0"/>
              <a:t>&lt;&lt;</a:t>
            </a:r>
            <a:r>
              <a:rPr lang="en-US" sz="1300" dirty="0" err="1" smtClean="0"/>
              <a:t>PresentationName</a:t>
            </a:r>
            <a:r>
              <a:rPr lang="en-US" sz="1300" dirty="0" smtClean="0"/>
              <a:t>&gt;&gt; Presentation [Project Title]</a:t>
            </a:r>
            <a:endParaRPr lang="en-US" sz="1300" dirty="0"/>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The Capstone ExperienceComputer Science and Engineering</a:t>
            </a:r>
            <a:endParaRPr lang="en-US" sz="130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278B8FAB-88DE-433B-8C16-378C226CECEE}" type="slidenum">
              <a:rPr lang="en-US" sz="1300"/>
              <a:pPr eaLnBrk="1" hangingPunct="1"/>
              <a:t>7</a:t>
            </a:fld>
            <a:endParaRPr lang="en-US" sz="13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264161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Team &lt;Company Name&gt;</a:t>
            </a:r>
          </a:p>
        </p:txBody>
      </p:sp>
      <p:sp>
        <p:nvSpPr>
          <p:cNvPr id="23555" name="Rectangle 3"/>
          <p:cNvSpPr>
            <a:spLocks noGrp="1" noChangeArrowheads="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Beta Presentation &lt;Project Title&gt;</a:t>
            </a:r>
          </a:p>
        </p:txBody>
      </p:sp>
      <p:sp>
        <p:nvSpPr>
          <p:cNvPr id="23556" name="Rectangle 6"/>
          <p:cNvSpPr>
            <a:spLocks noGrp="1" noChangeArrowheads="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300" smtClean="0">
                <a:latin typeface="Arial" charset="0"/>
              </a:rPr>
              <a:t>The Capstone ExperienceComputer Science and Engineering</a:t>
            </a:r>
          </a:p>
        </p:txBody>
      </p:sp>
      <p:sp>
        <p:nvSpPr>
          <p:cNvPr id="23557"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Calibri" pitchFamily="34" charset="0"/>
              </a:defRPr>
            </a:lvl1pPr>
            <a:lvl2pPr marL="742950" indent="-285750" defTabSz="911225">
              <a:defRPr>
                <a:solidFill>
                  <a:schemeClr val="tx1"/>
                </a:solidFill>
                <a:latin typeface="Calibri" pitchFamily="34" charset="0"/>
              </a:defRPr>
            </a:lvl2pPr>
            <a:lvl3pPr marL="1143000" indent="-228600" defTabSz="911225">
              <a:defRPr>
                <a:solidFill>
                  <a:schemeClr val="tx1"/>
                </a:solidFill>
                <a:latin typeface="Calibri" pitchFamily="34" charset="0"/>
              </a:defRPr>
            </a:lvl3pPr>
            <a:lvl4pPr marL="1600200" indent="-228600" defTabSz="911225">
              <a:defRPr>
                <a:solidFill>
                  <a:schemeClr val="tx1"/>
                </a:solidFill>
                <a:latin typeface="Calibri" pitchFamily="34" charset="0"/>
              </a:defRPr>
            </a:lvl4pPr>
            <a:lvl5pPr marL="2057400" indent="-228600" defTabSz="911225">
              <a:defRPr>
                <a:solidFill>
                  <a:schemeClr val="tx1"/>
                </a:solidFill>
                <a:latin typeface="Calibri" pitchFamily="34" charset="0"/>
              </a:defRPr>
            </a:lvl5pPr>
            <a:lvl6pPr marL="2514600" indent="-228600" defTabSz="911225" fontAlgn="base">
              <a:spcBef>
                <a:spcPct val="0"/>
              </a:spcBef>
              <a:spcAft>
                <a:spcPct val="0"/>
              </a:spcAft>
              <a:defRPr>
                <a:solidFill>
                  <a:schemeClr val="tx1"/>
                </a:solidFill>
                <a:latin typeface="Calibri" pitchFamily="34" charset="0"/>
              </a:defRPr>
            </a:lvl6pPr>
            <a:lvl7pPr marL="2971800" indent="-228600" defTabSz="911225" fontAlgn="base">
              <a:spcBef>
                <a:spcPct val="0"/>
              </a:spcBef>
              <a:spcAft>
                <a:spcPct val="0"/>
              </a:spcAft>
              <a:defRPr>
                <a:solidFill>
                  <a:schemeClr val="tx1"/>
                </a:solidFill>
                <a:latin typeface="Calibri" pitchFamily="34" charset="0"/>
              </a:defRPr>
            </a:lvl7pPr>
            <a:lvl8pPr marL="3429000" indent="-228600" defTabSz="911225" fontAlgn="base">
              <a:spcBef>
                <a:spcPct val="0"/>
              </a:spcBef>
              <a:spcAft>
                <a:spcPct val="0"/>
              </a:spcAft>
              <a:defRPr>
                <a:solidFill>
                  <a:schemeClr val="tx1"/>
                </a:solidFill>
                <a:latin typeface="Calibri" pitchFamily="34" charset="0"/>
              </a:defRPr>
            </a:lvl8pPr>
            <a:lvl9pPr marL="3886200" indent="-228600" defTabSz="911225"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8C13B84-27CD-4B27-B895-A516C137ED74}" type="slidenum">
              <a:rPr lang="en-US" sz="1300" smtClean="0">
                <a:latin typeface="Arial" charset="0"/>
              </a:rPr>
              <a:pPr fontAlgn="base">
                <a:spcBef>
                  <a:spcPct val="0"/>
                </a:spcBef>
                <a:spcAft>
                  <a:spcPct val="0"/>
                </a:spcAft>
                <a:defRPr/>
              </a:pPr>
              <a:t>12</a:t>
            </a:fld>
            <a:endParaRPr lang="en-US" sz="1300" smtClean="0">
              <a:latin typeface="Arial" charset="0"/>
            </a:endParaRPr>
          </a:p>
        </p:txBody>
      </p:sp>
      <p:sp>
        <p:nvSpPr>
          <p:cNvPr id="245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2423686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CSE 498, Collaborative Design</a:t>
            </a:r>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Teams:  Technical Specification / Schedule</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Wayne Dyksen &amp; Brian Loomis</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5CD8F24C-0991-4625-9FDD-BC12DF69D1C4}" type="slidenum">
              <a:rPr lang="en-US" sz="1300"/>
              <a:pPr eaLnBrk="1" hangingPunct="1"/>
              <a:t>13</a:t>
            </a:fld>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8858484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capstone.cse.msu.edu/"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dirty="0" smtClean="0"/>
              <a:t>Team [Team Name] &lt;&lt;</a:t>
            </a:r>
            <a:r>
              <a:rPr lang="en-US" dirty="0" err="1" smtClean="0"/>
              <a:t>PresentationName</a:t>
            </a:r>
            <a:r>
              <a:rPr lang="en-US" dirty="0" smtClean="0"/>
              <a:t>&gt;&gt;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smtClean="0"/>
                <a:t>From Students…</a:t>
              </a:r>
            </a:p>
            <a:p>
              <a:pPr algn="r" eaLnBrk="1" hangingPunct="1">
                <a:defRPr/>
              </a:pPr>
              <a:r>
                <a:rPr lang="en-US" sz="1100" i="1" dirty="0" smtClean="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smtClean="0">
                <a:solidFill>
                  <a:srgbClr val="18453B"/>
                </a:solidFill>
              </a:rPr>
              <a:t>The Capstone</a:t>
            </a:r>
            <a:r>
              <a:rPr lang="en-US" sz="3200" baseline="0" dirty="0" smtClean="0">
                <a:solidFill>
                  <a:srgbClr val="18453B"/>
                </a:solidFill>
              </a:rPr>
              <a:t> Experience</a:t>
            </a:r>
            <a:endParaRPr lang="en-US" sz="3200" dirty="0">
              <a:solidFill>
                <a:srgbClr val="18453B"/>
              </a:solidFill>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492875"/>
            <a:ext cx="2133600" cy="365125"/>
          </a:xfrm>
        </p:spPr>
        <p:txBody>
          <a:bodyPr/>
          <a:lstStyle/>
          <a:p>
            <a:r>
              <a:rPr lang="en-US" smtClean="0"/>
              <a:t>The Capstone Experience</a:t>
            </a:r>
            <a:endParaRPr lang="en-US"/>
          </a:p>
        </p:txBody>
      </p:sp>
      <p:sp>
        <p:nvSpPr>
          <p:cNvPr id="5" name="Footer Placeholder 4"/>
          <p:cNvSpPr>
            <a:spLocks noGrp="1"/>
          </p:cNvSpPr>
          <p:nvPr>
            <p:ph type="ftr" sz="quarter" idx="11"/>
          </p:nvPr>
        </p:nvSpPr>
        <p:spPr>
          <a:xfrm>
            <a:off x="2590800" y="6492875"/>
            <a:ext cx="4419600" cy="365125"/>
          </a:xfrm>
        </p:spPr>
        <p:txBody>
          <a:bodyPr/>
          <a:lstStyle/>
          <a:p>
            <a:r>
              <a:rPr lang="en-US" dirty="0" smtClean="0"/>
              <a:t>Team [Team Name] &lt;&lt;</a:t>
            </a:r>
            <a:r>
              <a:rPr lang="en-US" dirty="0" err="1" smtClean="0"/>
              <a:t>PresentationName</a:t>
            </a:r>
            <a:r>
              <a:rPr lang="en-US" dirty="0" smtClean="0"/>
              <a:t>&gt;&gt;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Project Overvie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Autofit/>
          </a:bodyPr>
          <a:lstStyle>
            <a:lvl1pPr marL="234950" indent="-234950">
              <a:defRPr sz="1800"/>
            </a:lvl1pPr>
            <a:lvl2pPr marL="457200" indent="-234950">
              <a:buFont typeface="Wingdings" pitchFamily="2" charset="2"/>
              <a:buChar char="§"/>
              <a:defRPr sz="1500"/>
            </a:lvl2pPr>
            <a:lvl3pPr marL="568325" indent="-112713">
              <a:buFont typeface="Courier New" pitchFamily="49" charset="0"/>
              <a:buChar char="o"/>
              <a:defRPr sz="1200"/>
            </a:lvl3pPr>
            <a:lvl4pPr marL="747713" indent="-166688">
              <a:defRPr sz="1050"/>
            </a:lvl4pPr>
            <a:lvl5pPr marL="914400" indent="-112713">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492875"/>
            <a:ext cx="2133600" cy="365125"/>
          </a:xfrm>
        </p:spPr>
        <p:txBody>
          <a:bodyPr/>
          <a:lstStyle/>
          <a:p>
            <a:r>
              <a:rPr lang="en-US" smtClean="0"/>
              <a:t>The Capstone Experience</a:t>
            </a:r>
            <a:endParaRPr lang="en-US"/>
          </a:p>
        </p:txBody>
      </p:sp>
      <p:sp>
        <p:nvSpPr>
          <p:cNvPr id="5" name="Footer Placeholder 4"/>
          <p:cNvSpPr>
            <a:spLocks noGrp="1"/>
          </p:cNvSpPr>
          <p:nvPr>
            <p:ph type="ftr" sz="quarter" idx="11"/>
          </p:nvPr>
        </p:nvSpPr>
        <p:spPr>
          <a:xfrm>
            <a:off x="2590800" y="6492875"/>
            <a:ext cx="4419600" cy="365125"/>
          </a:xfrm>
        </p:spPr>
        <p:txBody>
          <a:bodyPr/>
          <a:lstStyle/>
          <a:p>
            <a:r>
              <a:rPr lang="en-US" dirty="0" smtClean="0"/>
              <a:t>Team [Team Name] &lt;&lt;</a:t>
            </a:r>
            <a:r>
              <a:rPr lang="en-US" dirty="0" err="1" smtClean="0"/>
              <a:t>PresentationName</a:t>
            </a:r>
            <a:r>
              <a:rPr lang="en-US" dirty="0" smtClean="0"/>
              <a:t>&gt;&gt;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54390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76800"/>
          </a:xfrm>
        </p:spPr>
        <p:txBody>
          <a:bodyPr/>
          <a:lstStyle>
            <a:lvl1pPr marL="230188" indent="-230188">
              <a:defRPr sz="2800"/>
            </a:lvl1pPr>
            <a:lvl2pPr marL="461963" indent="-231775">
              <a:buFont typeface="Wingdings" pitchFamily="2" charset="2"/>
              <a:buChar char="§"/>
              <a:defRPr sz="2400"/>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876800"/>
          </a:xfrm>
        </p:spPr>
        <p:txBody>
          <a:bodyPr/>
          <a:lstStyle>
            <a:lvl1pPr marL="342900" indent="-342900">
              <a:defRPr lang="en-US" sz="2800" kern="1200" dirty="0" smtClean="0">
                <a:solidFill>
                  <a:schemeClr val="tx1"/>
                </a:solidFill>
                <a:latin typeface="+mn-lt"/>
                <a:ea typeface="+mn-ea"/>
                <a:cs typeface="+mn-cs"/>
              </a:defRPr>
            </a:lvl1pPr>
            <a:lvl2pPr marL="461963" indent="-231775">
              <a:buFont typeface="Wingdings" pitchFamily="2" charset="2"/>
              <a:buChar char="§"/>
              <a:defRPr lang="en-US" sz="2400" kern="1200" dirty="0" smtClean="0">
                <a:solidFill>
                  <a:schemeClr val="tx1"/>
                </a:solidFill>
                <a:latin typeface="+mn-lt"/>
                <a:ea typeface="+mn-ea"/>
                <a:cs typeface="+mn-cs"/>
              </a:defRPr>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marL="230188" lvl="0" indent="-230188" algn="l" defTabSz="914400" rtl="0" eaLnBrk="1" latinLnBrk="0" hangingPunct="1">
              <a:spcBef>
                <a:spcPct val="20000"/>
              </a:spcBef>
              <a:buFont typeface="Arial" pitchFamily="34" charset="0"/>
              <a:buChar char="•"/>
            </a:pPr>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dirty="0" smtClean="0"/>
              <a:t>Team [Team Name] &lt;&lt;</a:t>
            </a:r>
            <a:r>
              <a:rPr lang="en-US" dirty="0" err="1" smtClean="0"/>
              <a:t>PresentationName</a:t>
            </a:r>
            <a:r>
              <a:rPr lang="en-US" dirty="0" smtClean="0"/>
              <a:t>&gt;&gt; Presentation</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r>
              <a:rPr lang="en-US" smtClean="0"/>
              <a:t>The Capstone Experience</a:t>
            </a:r>
            <a:endParaRPr lang="en-US"/>
          </a:p>
        </p:txBody>
      </p:sp>
      <p:sp>
        <p:nvSpPr>
          <p:cNvPr id="8" name="Footer Placeholder 7"/>
          <p:cNvSpPr>
            <a:spLocks noGrp="1"/>
          </p:cNvSpPr>
          <p:nvPr>
            <p:ph type="ftr" sz="quarter" idx="11"/>
          </p:nvPr>
        </p:nvSpPr>
        <p:spPr/>
        <p:txBody>
          <a:bodyPr/>
          <a:lstStyle/>
          <a:p>
            <a:r>
              <a:rPr lang="en-US" dirty="0" smtClean="0"/>
              <a:t>Team [Team Name] &lt;&lt;</a:t>
            </a:r>
            <a:r>
              <a:rPr lang="en-US" dirty="0" err="1" smtClean="0"/>
              <a:t>PresentationName</a:t>
            </a:r>
            <a:r>
              <a:rPr lang="en-US" dirty="0" smtClean="0"/>
              <a:t>&gt;&gt; Presentation</a:t>
            </a:r>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r>
              <a:rPr lang="en-US" smtClean="0"/>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smtClean="0"/>
              <a:t>Team [Team Name] &lt;&lt;</a:t>
            </a:r>
            <a:r>
              <a:rPr lang="en-US" dirty="0" err="1" smtClean="0"/>
              <a:t>PresentationName</a:t>
            </a:r>
            <a:r>
              <a:rPr lang="en-US" dirty="0" smtClean="0"/>
              <a:t>&gt;&gt; Presentation</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[Team Name] &lt;&lt;</a:t>
            </a:r>
            <a:r>
              <a:rPr lang="en-US" dirty="0" err="1" smtClean="0"/>
              <a:t>PresentationName</a:t>
            </a:r>
            <a:r>
              <a:rPr lang="en-US" dirty="0" smtClean="0"/>
              <a:t>&gt;&gt;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ab Sign">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2133600"/>
          </a:xfrm>
        </p:spPr>
        <p:txBody>
          <a:bodyPr>
            <a:noAutofit/>
          </a:bodyPr>
          <a:lstStyle>
            <a:lvl1pPr>
              <a:defRPr sz="7200">
                <a:solidFill>
                  <a:srgbClr val="18453B"/>
                </a:solidFill>
              </a:defRPr>
            </a:lvl1pPr>
          </a:lstStyle>
          <a:p>
            <a:r>
              <a:rPr lang="en-US" dirty="0" smtClean="0"/>
              <a:t>Click to edit Master title style</a:t>
            </a:r>
            <a:endParaRPr lang="en-US" dirty="0"/>
          </a:p>
        </p:txBody>
      </p:sp>
      <p:pic>
        <p:nvPicPr>
          <p:cNvPr id="7" name="Picture 9" descr="D:\Users\wrd\Documents\CSE498\archive\logo\capstone-logo-green.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4255" y="5943600"/>
            <a:ext cx="1237345" cy="78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457200" y="3429000"/>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3429000"/>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5308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dirty="0" smtClean="0"/>
              <a:t>Team [Team Name] &lt;&lt;</a:t>
            </a:r>
            <a:r>
              <a:rPr lang="en-US" dirty="0" err="1" smtClean="0"/>
              <a:t>PresentationName</a:t>
            </a:r>
            <a:r>
              <a:rPr lang="en-US" dirty="0" smtClean="0"/>
              <a:t>&gt;&gt; Presentation</a:t>
            </a:r>
            <a:endParaRPr lang="en-US" dirty="0"/>
          </a:p>
        </p:txBody>
      </p:sp>
      <p:sp>
        <p:nvSpPr>
          <p:cNvPr id="6" name="Slide Number Placeholder 5"/>
          <p:cNvSpPr>
            <a:spLocks noGrp="1"/>
          </p:cNvSpPr>
          <p:nvPr>
            <p:ph type="sldNum" sz="quarter" idx="12"/>
          </p:nvPr>
        </p:nvSpPr>
        <p:spPr/>
        <p:txBody>
          <a:bodyPr/>
          <a:lstStyle/>
          <a:p>
            <a:r>
              <a:rPr lang="en-US" smtClean="0"/>
              <a:t>Overview </a:t>
            </a:r>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1"/>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smtClean="0"/>
              <a:t>The Capstone Experience</a:t>
            </a:r>
            <a:endParaRPr lang="en-US"/>
          </a:p>
        </p:txBody>
      </p:sp>
      <p:sp>
        <p:nvSpPr>
          <p:cNvPr id="5" name="Footer Placeholder 4"/>
          <p:cNvSpPr>
            <a:spLocks noGrp="1"/>
          </p:cNvSpPr>
          <p:nvPr>
            <p:ph type="ftr" sz="quarter" idx="3"/>
          </p:nvPr>
        </p:nvSpPr>
        <p:spPr>
          <a:xfrm>
            <a:off x="952500" y="6492875"/>
            <a:ext cx="7239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Team [Team Name] &lt;&lt;</a:t>
            </a:r>
            <a:r>
              <a:rPr lang="en-US" dirty="0" err="1" smtClean="0"/>
              <a:t>PresentationName</a:t>
            </a:r>
            <a:r>
              <a:rPr lang="en-US" dirty="0" smtClean="0"/>
              <a:t>&gt;&gt; Presentation</a:t>
            </a:r>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Overview </a:t>
            </a:r>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2" r:id="rId4"/>
    <p:sldLayoutId id="2147483653" r:id="rId5"/>
    <p:sldLayoutId id="2147483654" r:id="rId6"/>
    <p:sldLayoutId id="2147483655" r:id="rId7"/>
    <p:sldLayoutId id="2147483661" r:id="rId8"/>
    <p:sldLayoutId id="2147483662" r:id="rId9"/>
  </p:sldLayoutIdLst>
  <p:timing>
    <p:tnLst>
      <p:par>
        <p:cTn id="1" dur="indefinite" restart="never" nodeType="tmRoot"/>
      </p:par>
    </p:tnLst>
  </p:timing>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READ </a:t>
            </a:r>
            <a:r>
              <a:rPr lang="en-US" dirty="0" smtClean="0"/>
              <a:t>ME	</a:t>
            </a:r>
            <a:r>
              <a:rPr lang="en-US" sz="2000" dirty="0" smtClean="0">
                <a:latin typeface="Calibri" panose="020F0502020204030204" pitchFamily="34" charset="0"/>
              </a:rPr>
              <a:t>[1 of 4]</a:t>
            </a:r>
          </a:p>
        </p:txBody>
      </p:sp>
      <p:sp>
        <p:nvSpPr>
          <p:cNvPr id="3075" name="Content Placeholder 2"/>
          <p:cNvSpPr>
            <a:spLocks noGrp="1"/>
          </p:cNvSpPr>
          <p:nvPr>
            <p:ph idx="1"/>
          </p:nvPr>
        </p:nvSpPr>
        <p:spPr>
          <a:xfrm>
            <a:off x="457200" y="1600200"/>
            <a:ext cx="8229600" cy="5257800"/>
          </a:xfrm>
        </p:spPr>
        <p:txBody>
          <a:bodyPr>
            <a:normAutofit fontScale="55000" lnSpcReduction="20000"/>
          </a:bodyPr>
          <a:lstStyle/>
          <a:p>
            <a:r>
              <a:rPr lang="en-US" dirty="0" smtClean="0"/>
              <a:t>Presenting</a:t>
            </a:r>
          </a:p>
          <a:p>
            <a:pPr lvl="1"/>
            <a:r>
              <a:rPr lang="en-US" dirty="0"/>
              <a:t>The purpose of </a:t>
            </a:r>
            <a:r>
              <a:rPr lang="en-US"/>
              <a:t>the </a:t>
            </a:r>
            <a:r>
              <a:rPr lang="en-US" smtClean="0"/>
              <a:t>Beta </a:t>
            </a:r>
            <a:r>
              <a:rPr lang="en-US" dirty="0"/>
              <a:t>presentation is to demonstrate that the software portion of the project is complete. While the system may not be totally bug free, the software is expected to be feature complete. </a:t>
            </a:r>
          </a:p>
          <a:p>
            <a:pPr lvl="1"/>
            <a:r>
              <a:rPr lang="en-US" dirty="0" smtClean="0"/>
              <a:t>The time limit for your presentation </a:t>
            </a:r>
            <a:r>
              <a:rPr lang="en-US" smtClean="0"/>
              <a:t>is 15 minutes, </a:t>
            </a:r>
            <a:r>
              <a:rPr lang="en-US" dirty="0" smtClean="0"/>
              <a:t>which will be strictly enforced. Practice your presentation to ensure that you will finish within the allotted time.</a:t>
            </a:r>
          </a:p>
          <a:p>
            <a:pPr lvl="1"/>
            <a:r>
              <a:rPr lang="en-US" dirty="0"/>
              <a:t>All team members are required to dress business casual on the day of </a:t>
            </a:r>
            <a:r>
              <a:rPr lang="en-US" dirty="0" smtClean="0"/>
              <a:t>their </a:t>
            </a:r>
            <a:r>
              <a:rPr lang="en-US" dirty="0"/>
              <a:t>presentation. Business casual does </a:t>
            </a:r>
            <a:r>
              <a:rPr lang="en-US" u="sng" dirty="0"/>
              <a:t>not</a:t>
            </a:r>
            <a:r>
              <a:rPr lang="en-US" dirty="0"/>
              <a:t> include sneakers, </a:t>
            </a:r>
            <a:r>
              <a:rPr lang="en-US" dirty="0" smtClean="0"/>
              <a:t>tennis shoes, hats</a:t>
            </a:r>
            <a:r>
              <a:rPr lang="en-US" dirty="0"/>
              <a:t>, coats, </a:t>
            </a:r>
            <a:r>
              <a:rPr lang="en-US" dirty="0" smtClean="0"/>
              <a:t>hoodies, t-shirts or shirts that are not tucked into pants. </a:t>
            </a:r>
            <a:r>
              <a:rPr lang="en-US" dirty="0"/>
              <a:t>Google </a:t>
            </a:r>
            <a:r>
              <a:rPr lang="en-US" dirty="0" smtClean="0"/>
              <a:t>“what </a:t>
            </a:r>
            <a:r>
              <a:rPr lang="en-US" dirty="0"/>
              <a:t>is business casual.”</a:t>
            </a:r>
          </a:p>
          <a:p>
            <a:pPr lvl="1"/>
            <a:r>
              <a:rPr lang="en-US" dirty="0" smtClean="0"/>
              <a:t>Plan on spending most of your presentation time demonstrating your software. </a:t>
            </a:r>
            <a:br>
              <a:rPr lang="en-US" dirty="0" smtClean="0"/>
            </a:br>
            <a:r>
              <a:rPr lang="en-US" dirty="0" smtClean="0"/>
              <a:t>A suggested approach is as follows.</a:t>
            </a:r>
          </a:p>
          <a:p>
            <a:pPr lvl="2"/>
            <a:r>
              <a:rPr lang="en-US" dirty="0" smtClean="0"/>
              <a:t>Very Brief Review of Project Overview (30 Seconds)</a:t>
            </a:r>
          </a:p>
          <a:p>
            <a:pPr lvl="2">
              <a:defRPr/>
            </a:pPr>
            <a:r>
              <a:rPr lang="en-US" dirty="0" smtClean="0"/>
              <a:t>Software </a:t>
            </a:r>
            <a:r>
              <a:rPr lang="en-US" dirty="0"/>
              <a:t>Demonstration (Skipping  System Architecture and All Screen Shot Slides)</a:t>
            </a:r>
          </a:p>
          <a:p>
            <a:pPr lvl="2"/>
            <a:r>
              <a:rPr lang="en-US" dirty="0" smtClean="0"/>
              <a:t>Brief Summary of What’s left to do? (30 Seconds)</a:t>
            </a:r>
          </a:p>
          <a:p>
            <a:pPr lvl="1"/>
            <a:r>
              <a:rPr lang="en-US" dirty="0" smtClean="0"/>
              <a:t>Your software demonstration should…</a:t>
            </a:r>
          </a:p>
          <a:p>
            <a:pPr lvl="2">
              <a:defRPr/>
            </a:pPr>
            <a:r>
              <a:rPr lang="en-US" dirty="0"/>
              <a:t>demonstrate that your system is feature complete,</a:t>
            </a:r>
          </a:p>
          <a:p>
            <a:pPr lvl="2">
              <a:defRPr/>
            </a:pPr>
            <a:r>
              <a:rPr lang="en-US" dirty="0"/>
              <a:t>demonstrate the main features of your software,</a:t>
            </a:r>
          </a:p>
          <a:p>
            <a:pPr lvl="2">
              <a:defRPr/>
            </a:pPr>
            <a:r>
              <a:rPr lang="en-US" dirty="0"/>
              <a:t>demonstrate some use cases,</a:t>
            </a:r>
          </a:p>
          <a:p>
            <a:pPr lvl="2">
              <a:defRPr/>
            </a:pPr>
            <a:r>
              <a:rPr lang="en-US" dirty="0"/>
              <a:t>be rehearsed, and</a:t>
            </a:r>
          </a:p>
          <a:p>
            <a:pPr lvl="2">
              <a:defRPr/>
            </a:pPr>
            <a:r>
              <a:rPr lang="en-US" dirty="0"/>
              <a:t>flow</a:t>
            </a:r>
            <a:r>
              <a:rPr lang="en-US" dirty="0" smtClean="0"/>
              <a:t>.</a:t>
            </a:r>
          </a:p>
          <a:p>
            <a:pPr lvl="2">
              <a:defRPr/>
            </a:pPr>
            <a:endParaRPr lang="en-US" dirty="0"/>
          </a:p>
          <a:p>
            <a:pPr marL="239713" lvl="1" indent="0">
              <a:buNone/>
              <a:defRPr/>
            </a:pPr>
            <a:r>
              <a:rPr lang="en-US" dirty="0" smtClean="0"/>
              <a:t>(Continued on Next Slide…)</a:t>
            </a:r>
            <a:endParaRPr lang="en-US"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smtClean="0"/>
              <a:t>Team [Team Name] Beta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
        <p:nvSpPr>
          <p:cNvPr id="7" name="TextBox 6"/>
          <p:cNvSpPr txBox="1"/>
          <p:nvPr/>
        </p:nvSpPr>
        <p:spPr>
          <a:xfrm>
            <a:off x="6934200" y="0"/>
            <a:ext cx="2209800" cy="369332"/>
          </a:xfrm>
          <a:prstGeom prst="rect">
            <a:avLst/>
          </a:prstGeom>
          <a:noFill/>
        </p:spPr>
        <p:txBody>
          <a:bodyPr wrap="square" rtlCol="0">
            <a:spAutoFit/>
          </a:bodyPr>
          <a:lstStyle/>
          <a:p>
            <a:pPr algn="r"/>
            <a:r>
              <a:rPr lang="en-US" b="1" dirty="0" smtClean="0">
                <a:solidFill>
                  <a:srgbClr val="FF0000"/>
                </a:solidFill>
              </a:rPr>
              <a:t>Delete this slide.</a:t>
            </a:r>
            <a:endParaRPr lang="en-US" b="1" dirty="0">
              <a:solidFill>
                <a:srgbClr val="FF0000"/>
              </a:solidFill>
            </a:endParaRPr>
          </a:p>
        </p:txBody>
      </p:sp>
    </p:spTree>
    <p:extLst>
      <p:ext uri="{BB962C8B-B14F-4D97-AF65-F5344CB8AC3E}">
        <p14:creationId xmlns:p14="http://schemas.microsoft.com/office/powerpoint/2010/main" val="3926655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[Title of Screen Shot 3]</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smtClean="0"/>
              <a:t>Team [Team Name] Beta Presentation</a:t>
            </a:r>
            <a:endParaRPr lang="en-US" dirty="0"/>
          </a:p>
        </p:txBody>
      </p:sp>
      <p:sp>
        <p:nvSpPr>
          <p:cNvPr id="4" name="Slide Number Placeholder 3"/>
          <p:cNvSpPr>
            <a:spLocks noGrp="1"/>
          </p:cNvSpPr>
          <p:nvPr>
            <p:ph type="sldNum" sz="quarter" idx="12"/>
          </p:nvPr>
        </p:nvSpPr>
        <p:spPr/>
        <p:txBody>
          <a:bodyPr/>
          <a:lstStyle/>
          <a:p>
            <a:r>
              <a:rPr lang="en-US" smtClean="0"/>
              <a:t>9</a:t>
            </a:r>
            <a:endParaRPr lang="en-US"/>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smtClean="0"/>
              <a:t>You must include at least four screenshots.</a:t>
            </a:r>
          </a:p>
          <a:p>
            <a:endParaRPr lang="en-US" dirty="0" smtClean="0"/>
          </a:p>
          <a:p>
            <a:pPr marL="0" lvl="2"/>
            <a:r>
              <a:rPr lang="en-US" dirty="0"/>
              <a:t>Include actual screen shots (i.e., not mockups), replacing [Title of Screen Shot]  with an appropriate title. </a:t>
            </a:r>
            <a:endParaRPr lang="en-US" dirty="0" smtClean="0"/>
          </a:p>
          <a:p>
            <a:pPr marL="0" lvl="2"/>
            <a:endParaRPr lang="en-US" dirty="0"/>
          </a:p>
          <a:p>
            <a:pPr marL="0" lvl="2"/>
            <a:r>
              <a:rPr lang="en-US" dirty="0"/>
              <a:t>You may duplicate the Screen Shot template slide as needed.</a:t>
            </a:r>
          </a:p>
          <a:p>
            <a:endParaRPr lang="en-US" dirty="0" smtClean="0"/>
          </a:p>
          <a:p>
            <a:pPr marL="0" lvl="2"/>
            <a:r>
              <a:rPr lang="en-US" dirty="0" smtClean="0"/>
              <a:t>The screen shots should </a:t>
            </a:r>
            <a:r>
              <a:rPr lang="en-US" u="sng" dirty="0" smtClean="0"/>
              <a:t>not</a:t>
            </a:r>
            <a:r>
              <a:rPr lang="en-US" dirty="0" smtClean="0"/>
              <a:t> contain any bordering transparent or whitespace. Use paint.net to </a:t>
            </a:r>
            <a:r>
              <a:rPr lang="en-US" u="sng" dirty="0" smtClean="0"/>
              <a:t>crop</a:t>
            </a:r>
            <a:r>
              <a:rPr lang="en-US" dirty="0" smtClean="0"/>
              <a:t> them appropriately. </a:t>
            </a:r>
            <a:r>
              <a:rPr lang="en-US" b="1" dirty="0">
                <a:solidFill>
                  <a:srgbClr val="FF0000"/>
                </a:solidFill>
                <a:latin typeface="Calibri" panose="020F0502020204030204" pitchFamily="34" charset="0"/>
                <a:cs typeface="Calibri" panose="020F0502020204030204" pitchFamily="34" charset="0"/>
              </a:rPr>
              <a:t>← Read this carefully</a:t>
            </a:r>
            <a:r>
              <a:rPr lang="en-US" b="1" dirty="0" smtClean="0">
                <a:solidFill>
                  <a:srgbClr val="FF0000"/>
                </a:solidFill>
                <a:latin typeface="Calibri" panose="020F0502020204030204" pitchFamily="34" charset="0"/>
                <a:cs typeface="Calibri" panose="020F0502020204030204" pitchFamily="34" charset="0"/>
              </a:rPr>
              <a:t>.</a:t>
            </a:r>
            <a:endParaRPr lang="en-US" b="1" i="1" dirty="0" smtClean="0">
              <a:solidFill>
                <a:srgbClr val="FF0000"/>
              </a:solidFill>
              <a:latin typeface="Calibri" panose="020F0502020204030204" pitchFamily="34" charset="0"/>
              <a:cs typeface="Calibri" panose="020F0502020204030204" pitchFamily="34" charset="0"/>
            </a:endParaRPr>
          </a:p>
          <a:p>
            <a:pPr marL="0" lvl="2"/>
            <a:endParaRPr lang="en-US" b="1" i="1" dirty="0">
              <a:solidFill>
                <a:srgbClr val="FF0000"/>
              </a:solidFill>
            </a:endParaRPr>
          </a:p>
          <a:p>
            <a:pPr marL="0" lvl="2"/>
            <a:r>
              <a:rPr lang="en-US" dirty="0"/>
              <a:t>If a slide contains more than one screen shot or additional artwork (like </a:t>
            </a:r>
            <a:r>
              <a:rPr lang="en-US" dirty="0" smtClean="0"/>
              <a:t>arrows), </a:t>
            </a:r>
            <a:r>
              <a:rPr lang="en-US" dirty="0"/>
              <a:t>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r>
              <a:rPr lang="en-US" b="1" dirty="0" smtClean="0">
                <a:solidFill>
                  <a:srgbClr val="FF0000"/>
                </a:solidFill>
                <a:latin typeface="Calibri" panose="020F0502020204030204" pitchFamily="34" charset="0"/>
                <a:cs typeface="Calibri" panose="020F0502020204030204" pitchFamily="34" charset="0"/>
              </a:rPr>
              <a:t>.</a:t>
            </a:r>
            <a:endParaRPr lang="en-US" dirty="0" smtClean="0"/>
          </a:p>
          <a:p>
            <a:endParaRPr lang="en-US" dirty="0" smtClean="0"/>
          </a:p>
          <a:p>
            <a:r>
              <a:rPr lang="en-US" b="1" dirty="0" smtClean="0">
                <a:solidFill>
                  <a:srgbClr val="FF0000"/>
                </a:solidFill>
              </a:rPr>
              <a:t>Delete this textbox.</a:t>
            </a:r>
            <a:endParaRPr lang="en-US" b="1" dirty="0">
              <a:solidFill>
                <a:srgbClr val="FF0000"/>
              </a:solidFill>
            </a:endParaRPr>
          </a:p>
        </p:txBody>
      </p:sp>
    </p:spTree>
    <p:extLst>
      <p:ext uri="{BB962C8B-B14F-4D97-AF65-F5344CB8AC3E}">
        <p14:creationId xmlns:p14="http://schemas.microsoft.com/office/powerpoint/2010/main" val="9356224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[Title of Screen Shot 4]</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smtClean="0"/>
              <a:t>Team [Team Name] Beta Presentation</a:t>
            </a:r>
            <a:endParaRPr lang="en-US" dirty="0"/>
          </a:p>
        </p:txBody>
      </p:sp>
      <p:sp>
        <p:nvSpPr>
          <p:cNvPr id="4" name="Slide Number Placeholder 3"/>
          <p:cNvSpPr>
            <a:spLocks noGrp="1"/>
          </p:cNvSpPr>
          <p:nvPr>
            <p:ph type="sldNum" sz="quarter" idx="12"/>
          </p:nvPr>
        </p:nvSpPr>
        <p:spPr/>
        <p:txBody>
          <a:bodyPr/>
          <a:lstStyle/>
          <a:p>
            <a:r>
              <a:rPr lang="en-US" smtClean="0"/>
              <a:t>10</a:t>
            </a:r>
            <a:endParaRPr lang="en-US"/>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smtClean="0"/>
              <a:t>You must include at least four screenshots.</a:t>
            </a:r>
          </a:p>
          <a:p>
            <a:endParaRPr lang="en-US" dirty="0" smtClean="0"/>
          </a:p>
          <a:p>
            <a:pPr marL="0" lvl="2"/>
            <a:r>
              <a:rPr lang="en-US" dirty="0"/>
              <a:t>Include actual screen shots (i.e., not mockups), replacing [Title of Screen Shot]  with an appropriate title. </a:t>
            </a:r>
            <a:endParaRPr lang="en-US" dirty="0" smtClean="0"/>
          </a:p>
          <a:p>
            <a:pPr marL="0" lvl="2"/>
            <a:endParaRPr lang="en-US" dirty="0"/>
          </a:p>
          <a:p>
            <a:pPr marL="0" lvl="2"/>
            <a:r>
              <a:rPr lang="en-US" dirty="0"/>
              <a:t>You may duplicate the Screen Shot template slide as needed.</a:t>
            </a:r>
          </a:p>
          <a:p>
            <a:endParaRPr lang="en-US" dirty="0" smtClean="0"/>
          </a:p>
          <a:p>
            <a:pPr marL="0" lvl="2"/>
            <a:r>
              <a:rPr lang="en-US" dirty="0" smtClean="0"/>
              <a:t>The screen shots should </a:t>
            </a:r>
            <a:r>
              <a:rPr lang="en-US" u="sng" dirty="0" smtClean="0"/>
              <a:t>not</a:t>
            </a:r>
            <a:r>
              <a:rPr lang="en-US" dirty="0" smtClean="0"/>
              <a:t> contain any bordering transparent or whitespace. Use paint.net to </a:t>
            </a:r>
            <a:r>
              <a:rPr lang="en-US" u="sng" dirty="0" smtClean="0"/>
              <a:t>crop</a:t>
            </a:r>
            <a:r>
              <a:rPr lang="en-US" dirty="0" smtClean="0"/>
              <a:t> them appropriately. </a:t>
            </a:r>
            <a:r>
              <a:rPr lang="en-US" b="1" dirty="0">
                <a:solidFill>
                  <a:srgbClr val="FF0000"/>
                </a:solidFill>
                <a:latin typeface="Calibri" panose="020F0502020204030204" pitchFamily="34" charset="0"/>
                <a:cs typeface="Calibri" panose="020F0502020204030204" pitchFamily="34" charset="0"/>
              </a:rPr>
              <a:t>← Read this carefully</a:t>
            </a:r>
            <a:r>
              <a:rPr lang="en-US" b="1" dirty="0" smtClean="0">
                <a:solidFill>
                  <a:srgbClr val="FF0000"/>
                </a:solidFill>
                <a:latin typeface="Calibri" panose="020F0502020204030204" pitchFamily="34" charset="0"/>
                <a:cs typeface="Calibri" panose="020F0502020204030204" pitchFamily="34" charset="0"/>
              </a:rPr>
              <a:t>.</a:t>
            </a:r>
            <a:endParaRPr lang="en-US" b="1" i="1" dirty="0" smtClean="0">
              <a:solidFill>
                <a:srgbClr val="FF0000"/>
              </a:solidFill>
              <a:latin typeface="Calibri" panose="020F0502020204030204" pitchFamily="34" charset="0"/>
              <a:cs typeface="Calibri" panose="020F0502020204030204" pitchFamily="34" charset="0"/>
            </a:endParaRPr>
          </a:p>
          <a:p>
            <a:pPr marL="0" lvl="2"/>
            <a:endParaRPr lang="en-US" b="1" i="1" dirty="0">
              <a:solidFill>
                <a:srgbClr val="FF0000"/>
              </a:solidFill>
            </a:endParaRPr>
          </a:p>
          <a:p>
            <a:pPr marL="0" lvl="2"/>
            <a:r>
              <a:rPr lang="en-US" dirty="0"/>
              <a:t>If a slide contains more than one screen shot or additional artwork (like </a:t>
            </a:r>
            <a:r>
              <a:rPr lang="en-US" dirty="0" smtClean="0"/>
              <a:t>arrows), </a:t>
            </a:r>
            <a:r>
              <a:rPr lang="en-US" dirty="0"/>
              <a:t>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r>
              <a:rPr lang="en-US" b="1" dirty="0" smtClean="0">
                <a:solidFill>
                  <a:srgbClr val="FF0000"/>
                </a:solidFill>
                <a:latin typeface="Calibri" panose="020F0502020204030204" pitchFamily="34" charset="0"/>
                <a:cs typeface="Calibri" panose="020F0502020204030204" pitchFamily="34" charset="0"/>
              </a:rPr>
              <a:t>.</a:t>
            </a:r>
            <a:endParaRPr lang="en-US" dirty="0" smtClean="0"/>
          </a:p>
          <a:p>
            <a:endParaRPr lang="en-US" dirty="0" smtClean="0"/>
          </a:p>
          <a:p>
            <a:r>
              <a:rPr lang="en-US" b="1" dirty="0" smtClean="0">
                <a:solidFill>
                  <a:srgbClr val="FF0000"/>
                </a:solidFill>
              </a:rPr>
              <a:t>Delete this textbox.</a:t>
            </a:r>
            <a:endParaRPr lang="en-US" b="1" dirty="0">
              <a:solidFill>
                <a:srgbClr val="FF0000"/>
              </a:solidFill>
            </a:endParaRPr>
          </a:p>
        </p:txBody>
      </p:sp>
    </p:spTree>
    <p:extLst>
      <p:ext uri="{BB962C8B-B14F-4D97-AF65-F5344CB8AC3E}">
        <p14:creationId xmlns:p14="http://schemas.microsoft.com/office/powerpoint/2010/main" val="12356043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What’s left to do?</a:t>
            </a:r>
          </a:p>
        </p:txBody>
      </p:sp>
      <p:sp>
        <p:nvSpPr>
          <p:cNvPr id="19459" name="Rectangle 5"/>
          <p:cNvSpPr>
            <a:spLocks noGrp="1" noChangeArrowheads="1"/>
          </p:cNvSpPr>
          <p:nvPr>
            <p:ph type="body" idx="1"/>
          </p:nvPr>
        </p:nvSpPr>
        <p:spPr/>
        <p:txBody>
          <a:bodyPr/>
          <a:lstStyle/>
          <a:p>
            <a:r>
              <a:rPr lang="en-US" dirty="0"/>
              <a:t>Task 1</a:t>
            </a:r>
          </a:p>
          <a:p>
            <a:r>
              <a:rPr lang="en-US" dirty="0"/>
              <a:t>Task 2</a:t>
            </a:r>
          </a:p>
          <a:p>
            <a:r>
              <a:rPr lang="en-US" dirty="0"/>
              <a:t>Task 3</a:t>
            </a:r>
          </a:p>
          <a:p>
            <a:r>
              <a:rPr lang="en-US" dirty="0"/>
              <a:t>Task 4</a:t>
            </a:r>
          </a:p>
          <a:p>
            <a:pPr eaLnBrk="1" hangingPunct="1"/>
            <a:r>
              <a:rPr lang="en-US" dirty="0" smtClean="0"/>
              <a:t>Etc…</a:t>
            </a:r>
          </a:p>
        </p:txBody>
      </p:sp>
      <p:sp>
        <p:nvSpPr>
          <p:cNvPr id="5" name="Date Placeholder 4"/>
          <p:cNvSpPr>
            <a:spLocks noGrp="1"/>
          </p:cNvSpPr>
          <p:nvPr>
            <p:ph type="dt" sz="quarter" idx="10"/>
          </p:nvPr>
        </p:nvSpPr>
        <p:spPr/>
        <p:txBody>
          <a:bodyPr/>
          <a:lstStyle/>
          <a:p>
            <a:pPr>
              <a:defRPr/>
            </a:pPr>
            <a:r>
              <a:rPr lang="en-US" smtClean="0"/>
              <a:t>The Capstone Experience</a:t>
            </a:r>
            <a:endParaRPr lang="en-US"/>
          </a:p>
        </p:txBody>
      </p:sp>
      <p:sp>
        <p:nvSpPr>
          <p:cNvPr id="6" name="Footer Placeholder 5"/>
          <p:cNvSpPr>
            <a:spLocks noGrp="1"/>
          </p:cNvSpPr>
          <p:nvPr>
            <p:ph type="ftr" sz="quarter" idx="11"/>
          </p:nvPr>
        </p:nvSpPr>
        <p:spPr/>
        <p:txBody>
          <a:bodyPr/>
          <a:lstStyle/>
          <a:p>
            <a:pPr>
              <a:defRPr/>
            </a:pPr>
            <a:r>
              <a:rPr lang="en-US" smtClean="0"/>
              <a:t>Team [Team Name] Beta Presentation</a:t>
            </a:r>
            <a:endParaRPr lang="en-US"/>
          </a:p>
        </p:txBody>
      </p:sp>
      <p:sp>
        <p:nvSpPr>
          <p:cNvPr id="7" name="Slide Number Placeholder 6"/>
          <p:cNvSpPr>
            <a:spLocks noGrp="1"/>
          </p:cNvSpPr>
          <p:nvPr>
            <p:ph type="sldNum" sz="quarter" idx="12"/>
          </p:nvPr>
        </p:nvSpPr>
        <p:spPr/>
        <p:txBody>
          <a:bodyPr/>
          <a:lstStyle/>
          <a:p>
            <a:pPr>
              <a:defRPr/>
            </a:pPr>
            <a:fld id="{59023616-1124-4B26-907F-41EE7B88C11E}" type="slidenum">
              <a:rPr lang="en-US"/>
              <a:pPr>
                <a:defRPr/>
              </a:pPr>
              <a:t>12</a:t>
            </a:fld>
            <a:endParaRPr lang="en-US"/>
          </a:p>
        </p:txBody>
      </p:sp>
      <p:sp>
        <p:nvSpPr>
          <p:cNvPr id="8" name="TextBox 7"/>
          <p:cNvSpPr txBox="1"/>
          <p:nvPr/>
        </p:nvSpPr>
        <p:spPr>
          <a:xfrm>
            <a:off x="3124200" y="1981200"/>
            <a:ext cx="4495800" cy="2862322"/>
          </a:xfrm>
          <a:prstGeom prst="rect">
            <a:avLst/>
          </a:prstGeom>
          <a:noFill/>
          <a:ln>
            <a:solidFill>
              <a:schemeClr val="tx1"/>
            </a:solidFill>
          </a:ln>
        </p:spPr>
        <p:txBody>
          <a:bodyPr wrap="square" rtlCol="0">
            <a:spAutoFit/>
          </a:bodyPr>
          <a:lstStyle/>
          <a:p>
            <a:r>
              <a:rPr lang="en-US" dirty="0" smtClean="0"/>
              <a:t>Simply give a list of the major tasks that you need to accomplish to complete your project.</a:t>
            </a:r>
          </a:p>
          <a:p>
            <a:endParaRPr lang="en-US" dirty="0" smtClean="0"/>
          </a:p>
          <a:p>
            <a:r>
              <a:rPr lang="en-US" dirty="0" smtClean="0"/>
              <a:t>Only include things that are relevant to your software system.</a:t>
            </a:r>
          </a:p>
          <a:p>
            <a:endParaRPr lang="en-US" dirty="0" smtClean="0"/>
          </a:p>
          <a:p>
            <a:r>
              <a:rPr lang="en-US" dirty="0" smtClean="0"/>
              <a:t>Do NOT include things such as “Update the Project Plan” or “Create Project Video.”</a:t>
            </a:r>
          </a:p>
          <a:p>
            <a:endParaRPr lang="en-US" dirty="0" smtClean="0"/>
          </a:p>
          <a:p>
            <a:r>
              <a:rPr lang="en-US" b="1" dirty="0" smtClean="0">
                <a:solidFill>
                  <a:srgbClr val="FF0000"/>
                </a:solidFill>
              </a:rPr>
              <a:t>Delete this textbox.</a:t>
            </a:r>
            <a:endParaRPr lang="en-US" b="1" dirty="0">
              <a:solidFill>
                <a:srgbClr val="FF0000"/>
              </a:solidFill>
            </a:endParaRPr>
          </a:p>
        </p:txBody>
      </p:sp>
    </p:spTree>
    <p:extLst>
      <p:ext uri="{BB962C8B-B14F-4D97-AF65-F5344CB8AC3E}">
        <p14:creationId xmlns:p14="http://schemas.microsoft.com/office/powerpoint/2010/main" val="15450043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dirty="0" smtClean="0"/>
              <a:t>Questions?</a:t>
            </a:r>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smtClean="0"/>
              <a:t>Team [Team Name] Beta Presentation</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13</a:t>
            </a:fld>
            <a:endParaRPr lang="en-US"/>
          </a:p>
        </p:txBody>
      </p:sp>
      <p:sp>
        <p:nvSpPr>
          <p:cNvPr id="3" name="TextBox 2"/>
          <p:cNvSpPr txBox="1"/>
          <p:nvPr/>
        </p:nvSpPr>
        <p:spPr>
          <a:xfrm>
            <a:off x="1219200" y="20574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9" name="TextBox 8"/>
          <p:cNvSpPr txBox="1"/>
          <p:nvPr/>
        </p:nvSpPr>
        <p:spPr>
          <a:xfrm>
            <a:off x="1018563" y="38862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0" name="TextBox 9"/>
          <p:cNvSpPr txBox="1"/>
          <p:nvPr/>
        </p:nvSpPr>
        <p:spPr>
          <a:xfrm>
            <a:off x="4114800" y="371097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1" name="TextBox 10"/>
          <p:cNvSpPr txBox="1"/>
          <p:nvPr/>
        </p:nvSpPr>
        <p:spPr>
          <a:xfrm>
            <a:off x="2819400" y="51816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2" name="TextBox 11"/>
          <p:cNvSpPr txBox="1"/>
          <p:nvPr/>
        </p:nvSpPr>
        <p:spPr>
          <a:xfrm>
            <a:off x="3657600" y="17526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3" name="TextBox 12"/>
          <p:cNvSpPr txBox="1"/>
          <p:nvPr/>
        </p:nvSpPr>
        <p:spPr>
          <a:xfrm>
            <a:off x="7620000" y="44958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4" name="TextBox 13"/>
          <p:cNvSpPr txBox="1"/>
          <p:nvPr/>
        </p:nvSpPr>
        <p:spPr>
          <a:xfrm>
            <a:off x="5943600" y="2030835"/>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6" name="TextBox 15"/>
          <p:cNvSpPr txBox="1"/>
          <p:nvPr/>
        </p:nvSpPr>
        <p:spPr>
          <a:xfrm>
            <a:off x="6248400" y="481274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7" name="TextBox 16"/>
          <p:cNvSpPr txBox="1"/>
          <p:nvPr/>
        </p:nvSpPr>
        <p:spPr>
          <a:xfrm>
            <a:off x="7734300" y="1545529"/>
            <a:ext cx="685800" cy="1569660"/>
          </a:xfrm>
          <a:prstGeom prst="rect">
            <a:avLst/>
          </a:prstGeom>
          <a:noFill/>
        </p:spPr>
        <p:txBody>
          <a:bodyPr wrap="square" rtlCol="0">
            <a:spAutoFit/>
          </a:bodyPr>
          <a:lstStyle/>
          <a:p>
            <a:pPr algn="ctr"/>
            <a:r>
              <a:rPr lang="en-US" sz="9600" dirty="0" smtClean="0"/>
              <a:t>?</a:t>
            </a:r>
            <a:endParaRPr lang="en-US" sz="9600" dirty="0"/>
          </a:p>
        </p:txBody>
      </p:sp>
    </p:spTree>
    <p:extLst>
      <p:ext uri="{BB962C8B-B14F-4D97-AF65-F5344CB8AC3E}">
        <p14:creationId xmlns:p14="http://schemas.microsoft.com/office/powerpoint/2010/main" val="2974246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READ </a:t>
            </a:r>
            <a:r>
              <a:rPr lang="en-US" dirty="0" smtClean="0"/>
              <a:t>ME	</a:t>
            </a:r>
            <a:r>
              <a:rPr lang="en-US" sz="2000" dirty="0" smtClean="0">
                <a:latin typeface="Calibri" panose="020F0502020204030204" pitchFamily="34" charset="0"/>
              </a:rPr>
              <a:t>[2 of 4]</a:t>
            </a:r>
          </a:p>
        </p:txBody>
      </p:sp>
      <p:sp>
        <p:nvSpPr>
          <p:cNvPr id="3075" name="Content Placeholder 2"/>
          <p:cNvSpPr>
            <a:spLocks noGrp="1"/>
          </p:cNvSpPr>
          <p:nvPr>
            <p:ph idx="1"/>
          </p:nvPr>
        </p:nvSpPr>
        <p:spPr>
          <a:xfrm>
            <a:off x="457200" y="1600200"/>
            <a:ext cx="8229600" cy="5257800"/>
          </a:xfrm>
        </p:spPr>
        <p:txBody>
          <a:bodyPr>
            <a:noAutofit/>
          </a:bodyPr>
          <a:lstStyle/>
          <a:p>
            <a:r>
              <a:rPr lang="en-US" sz="1800" dirty="0" smtClean="0"/>
              <a:t>Presenting (Continued)</a:t>
            </a:r>
          </a:p>
          <a:p>
            <a:pPr lvl="1"/>
            <a:r>
              <a:rPr lang="en-US" sz="1500" dirty="0" smtClean="0"/>
              <a:t>You should give live demos on actual hardware, rather than using screen recordings or simulators.</a:t>
            </a:r>
          </a:p>
          <a:p>
            <a:pPr lvl="1"/>
            <a:r>
              <a:rPr lang="en-US" sz="1500" dirty="0" smtClean="0"/>
              <a:t>We have a number of adapters for connecting various mobile devices to the projector. If you plan on doing so, ask the TAs well in advance to borrow an adapter and test it in advance.</a:t>
            </a:r>
          </a:p>
          <a:p>
            <a:pPr lvl="1"/>
            <a:r>
              <a:rPr lang="en-US" sz="1500" dirty="0" smtClean="0"/>
              <a:t>Our meeting room includes a document camera. You can use this to project mobile devices. If you plan on doing so, practice this in advance.</a:t>
            </a:r>
          </a:p>
          <a:p>
            <a:pPr lvl="1"/>
            <a:r>
              <a:rPr lang="en-US" sz="1500" dirty="0" smtClean="0"/>
              <a:t>We strongly suggest that, as a backup to live demonstrations, you make screen recordings of your software demonstrations using Camtasia in advance. Things can and do go wrong during live demonstrations.</a:t>
            </a:r>
            <a:br>
              <a:rPr lang="en-US" sz="1500" dirty="0" smtClean="0"/>
            </a:br>
            <a:r>
              <a:rPr lang="en-US" sz="1500" dirty="0"/>
              <a:t>For example, one semester a Google service went down just prior to a team’s presentation, which ruined their presentation. You will get exactly one chance to present, so be prepared.</a:t>
            </a:r>
            <a:br>
              <a:rPr lang="en-US" sz="1500" dirty="0"/>
            </a:br>
            <a:r>
              <a:rPr lang="en-US" sz="1500" dirty="0" smtClean="0"/>
              <a:t>If you live demonstration fails, you can play a screen recording and talk through it. While this is not as good as a live demonstration, it’s better than no demonstration at all.</a:t>
            </a:r>
            <a:br>
              <a:rPr lang="en-US" sz="1500" dirty="0" smtClean="0"/>
            </a:br>
            <a:r>
              <a:rPr lang="en-US" sz="1500" dirty="0" smtClean="0"/>
              <a:t>Later in the semester, TechSmith will provide each of you with a Camtasia license. For now, you can download Camtasia and use it for 30 days without a license. </a:t>
            </a:r>
            <a:endParaRPr lang="en-US" sz="1500"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smtClean="0"/>
              <a:t>Team [Team Name] Beta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a:p>
        </p:txBody>
      </p:sp>
      <p:sp>
        <p:nvSpPr>
          <p:cNvPr id="7" name="TextBox 6"/>
          <p:cNvSpPr txBox="1"/>
          <p:nvPr/>
        </p:nvSpPr>
        <p:spPr>
          <a:xfrm>
            <a:off x="6934200" y="0"/>
            <a:ext cx="2209800" cy="369332"/>
          </a:xfrm>
          <a:prstGeom prst="rect">
            <a:avLst/>
          </a:prstGeom>
          <a:noFill/>
        </p:spPr>
        <p:txBody>
          <a:bodyPr wrap="square" rtlCol="0">
            <a:spAutoFit/>
          </a:bodyPr>
          <a:lstStyle/>
          <a:p>
            <a:pPr algn="r"/>
            <a:r>
              <a:rPr lang="en-US" b="1" dirty="0" smtClean="0">
                <a:solidFill>
                  <a:srgbClr val="FF0000"/>
                </a:solidFill>
              </a:rPr>
              <a:t>Delete this slide.</a:t>
            </a:r>
            <a:endParaRPr lang="en-US" b="1" dirty="0">
              <a:solidFill>
                <a:srgbClr val="FF0000"/>
              </a:solidFill>
            </a:endParaRPr>
          </a:p>
        </p:txBody>
      </p:sp>
    </p:spTree>
    <p:extLst>
      <p:ext uri="{BB962C8B-B14F-4D97-AF65-F5344CB8AC3E}">
        <p14:creationId xmlns:p14="http://schemas.microsoft.com/office/powerpoint/2010/main" val="18175083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READ </a:t>
            </a:r>
            <a:r>
              <a:rPr lang="en-US" dirty="0" smtClean="0"/>
              <a:t>ME	</a:t>
            </a:r>
            <a:r>
              <a:rPr lang="en-US" sz="2000" dirty="0" smtClean="0">
                <a:latin typeface="Calibri" panose="020F0502020204030204" pitchFamily="34" charset="0"/>
              </a:rPr>
              <a:t>[3 of 4]</a:t>
            </a:r>
          </a:p>
        </p:txBody>
      </p:sp>
      <p:sp>
        <p:nvSpPr>
          <p:cNvPr id="3075" name="Content Placeholder 2"/>
          <p:cNvSpPr>
            <a:spLocks noGrp="1"/>
          </p:cNvSpPr>
          <p:nvPr>
            <p:ph idx="1"/>
          </p:nvPr>
        </p:nvSpPr>
        <p:spPr/>
        <p:txBody>
          <a:bodyPr>
            <a:normAutofit fontScale="70000" lnSpcReduction="20000"/>
          </a:bodyPr>
          <a:lstStyle/>
          <a:p>
            <a:r>
              <a:rPr lang="en-US" dirty="0" smtClean="0"/>
              <a:t>Content</a:t>
            </a:r>
          </a:p>
          <a:p>
            <a:pPr lvl="1"/>
            <a:r>
              <a:rPr lang="en-US" dirty="0" smtClean="0"/>
              <a:t>Do not include any company confidential information in your presentation since all presentations will be posted on the web site.</a:t>
            </a:r>
          </a:p>
          <a:p>
            <a:pPr lvl="1"/>
            <a:r>
              <a:rPr lang="en-US" dirty="0" smtClean="0"/>
              <a:t>Submit your presentation to your client for approval at least two working days in advance. </a:t>
            </a:r>
          </a:p>
          <a:p>
            <a:pPr lvl="1"/>
            <a:r>
              <a:rPr lang="en-US" dirty="0" smtClean="0"/>
              <a:t>Screen Shots</a:t>
            </a:r>
          </a:p>
          <a:p>
            <a:pPr lvl="2"/>
            <a:r>
              <a:rPr lang="en-US" dirty="0" smtClean="0"/>
              <a:t>You should include at least four screen shots.</a:t>
            </a:r>
          </a:p>
          <a:p>
            <a:pPr lvl="2"/>
            <a:r>
              <a:rPr lang="en-US" dirty="0" smtClean="0"/>
              <a:t>Include actual screen shots (i.e., not mockups), replacing [Title of Screen Shot]  with an appropriate title. </a:t>
            </a:r>
          </a:p>
          <a:p>
            <a:pPr lvl="2"/>
            <a:r>
              <a:rPr lang="en-US" dirty="0" smtClean="0"/>
              <a:t>You may duplicate the Screen Shot template slide as needed.</a:t>
            </a:r>
          </a:p>
          <a:p>
            <a:pPr lvl="2"/>
            <a:r>
              <a:rPr lang="en-US" dirty="0" smtClean="0"/>
              <a:t>The screen shots are intended for posting on the web rather than for being used during your presentation so you may include as many screen shots as you like in this slide deck but skip many of them during your presentation by making them hidden slides.</a:t>
            </a:r>
          </a:p>
          <a:p>
            <a:pPr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a:t>
            </a:r>
            <a:r>
              <a:rPr lang="en-US" b="1" dirty="0" smtClean="0">
                <a:solidFill>
                  <a:srgbClr val="FF0000"/>
                </a:solidFill>
                <a:latin typeface="Calibri" panose="020F0502020204030204" pitchFamily="34" charset="0"/>
                <a:cs typeface="Calibri" panose="020F0502020204030204" pitchFamily="34" charset="0"/>
              </a:rPr>
              <a:t>Read this carefully.</a:t>
            </a:r>
            <a:endParaRPr lang="en-US" b="1" dirty="0">
              <a:solidFill>
                <a:srgbClr val="FF0000"/>
              </a:solidFill>
            </a:endParaRPr>
          </a:p>
          <a:p>
            <a:pPr lvl="2"/>
            <a:r>
              <a:rPr lang="en-US" dirty="0"/>
              <a:t>If a slide contains more than one screen shot or additional artwork (like an arrow),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b="1" dirty="0">
              <a:solidFill>
                <a:srgbClr val="FF0000"/>
              </a:solidFill>
            </a:endParaRPr>
          </a:p>
          <a:p>
            <a:pPr marL="461963" lvl="2" indent="0">
              <a:buNone/>
            </a:pPr>
            <a:endParaRPr lang="en-US"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dirty="0" smtClean="0"/>
              <a:t>Team [Team Name</a:t>
            </a:r>
            <a:r>
              <a:rPr lang="en-US" smtClean="0"/>
              <a:t>] Beta </a:t>
            </a:r>
            <a:r>
              <a:rPr lang="en-US" dirty="0" smtClean="0"/>
              <a:t>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a:p>
        </p:txBody>
      </p:sp>
      <p:sp>
        <p:nvSpPr>
          <p:cNvPr id="7" name="TextBox 6"/>
          <p:cNvSpPr txBox="1"/>
          <p:nvPr/>
        </p:nvSpPr>
        <p:spPr>
          <a:xfrm>
            <a:off x="6934200" y="0"/>
            <a:ext cx="2209800" cy="369332"/>
          </a:xfrm>
          <a:prstGeom prst="rect">
            <a:avLst/>
          </a:prstGeom>
          <a:noFill/>
        </p:spPr>
        <p:txBody>
          <a:bodyPr wrap="square" rtlCol="0">
            <a:spAutoFit/>
          </a:bodyPr>
          <a:lstStyle/>
          <a:p>
            <a:pPr algn="r"/>
            <a:r>
              <a:rPr lang="en-US" b="1" dirty="0" smtClean="0">
                <a:solidFill>
                  <a:srgbClr val="FF0000"/>
                </a:solidFill>
              </a:rPr>
              <a:t>Delete this slide.</a:t>
            </a:r>
            <a:endParaRPr lang="en-US" b="1" dirty="0">
              <a:solidFill>
                <a:srgbClr val="FF0000"/>
              </a:solidFill>
            </a:endParaRPr>
          </a:p>
        </p:txBody>
      </p:sp>
    </p:spTree>
    <p:extLst>
      <p:ext uri="{BB962C8B-B14F-4D97-AF65-F5344CB8AC3E}">
        <p14:creationId xmlns:p14="http://schemas.microsoft.com/office/powerpoint/2010/main" val="38375714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READ </a:t>
            </a:r>
            <a:r>
              <a:rPr lang="en-US" dirty="0" smtClean="0"/>
              <a:t>ME	</a:t>
            </a:r>
            <a:r>
              <a:rPr lang="en-US" sz="2000" dirty="0" smtClean="0">
                <a:latin typeface="Calibri" panose="020F0502020204030204" pitchFamily="34" charset="0"/>
              </a:rPr>
              <a:t>[4 of 4]</a:t>
            </a:r>
          </a:p>
        </p:txBody>
      </p:sp>
      <p:sp>
        <p:nvSpPr>
          <p:cNvPr id="3075" name="Content Placeholder 2"/>
          <p:cNvSpPr>
            <a:spLocks noGrp="1"/>
          </p:cNvSpPr>
          <p:nvPr>
            <p:ph idx="1"/>
          </p:nvPr>
        </p:nvSpPr>
        <p:spPr/>
        <p:txBody>
          <a:bodyPr>
            <a:normAutofit fontScale="47500" lnSpcReduction="20000"/>
          </a:bodyPr>
          <a:lstStyle/>
          <a:p>
            <a:r>
              <a:rPr lang="en-US" dirty="0" smtClean="0"/>
              <a:t>Required Template</a:t>
            </a:r>
          </a:p>
          <a:p>
            <a:pPr lvl="1"/>
            <a:r>
              <a:rPr lang="en-US" dirty="0" smtClean="0"/>
              <a:t>Do not edit the Slide Masters.</a:t>
            </a:r>
          </a:p>
          <a:p>
            <a:pPr lvl="1"/>
            <a:r>
              <a:rPr lang="en-US" dirty="0"/>
              <a:t>Throughout the PowerPoint template, replace placeholders […] with the appropriate information.</a:t>
            </a:r>
          </a:p>
          <a:p>
            <a:pPr lvl="1"/>
            <a:r>
              <a:rPr lang="en-US" dirty="0"/>
              <a:t>Edit the center footer by clicking the Header &amp; Footer button on the Insert ribbon. Change [Team Name] in the footer to your company name as in “Team </a:t>
            </a:r>
            <a:r>
              <a:rPr lang="en-US"/>
              <a:t>TechSmith </a:t>
            </a:r>
            <a:r>
              <a:rPr lang="en-US" smtClean="0"/>
              <a:t>Beta </a:t>
            </a:r>
            <a:r>
              <a:rPr lang="en-US" dirty="0"/>
              <a:t>”. If necessary, extend the width of the center footer textbox on the master slide, making sure that you re-center the enlarged textbox.</a:t>
            </a:r>
          </a:p>
          <a:p>
            <a:pPr lvl="1"/>
            <a:r>
              <a:rPr lang="en-US" dirty="0" smtClean="0"/>
              <a:t>Do not change the organization of slides. </a:t>
            </a:r>
          </a:p>
          <a:p>
            <a:r>
              <a:rPr lang="en-US" dirty="0" smtClean="0"/>
              <a:t>Submission</a:t>
            </a:r>
          </a:p>
          <a:p>
            <a:pPr lvl="1"/>
            <a:r>
              <a:rPr lang="en-US" dirty="0" smtClean="0"/>
              <a:t>Although the presentations are scheduled over the course of four meetings, all teams must be prepared to present on the first day scheduled</a:t>
            </a:r>
            <a:r>
              <a:rPr lang="en-US"/>
              <a:t>, </a:t>
            </a:r>
            <a:r>
              <a:rPr lang="en-US" smtClean="0"/>
              <a:t>Monday, November 12.</a:t>
            </a:r>
            <a:endParaRPr lang="en-US" dirty="0" smtClean="0"/>
          </a:p>
          <a:p>
            <a:pPr lvl="1"/>
            <a:r>
              <a:rPr lang="en-US" dirty="0" smtClean="0"/>
              <a:t>The order of the presentations will be posted on our All-Hands Meetings page in the afternoon or evening of the day before the first day scheduled for presentations.</a:t>
            </a:r>
          </a:p>
          <a:p>
            <a:pPr lvl="1"/>
            <a:r>
              <a:rPr lang="en-US" dirty="0" smtClean="0"/>
              <a:t>Email your presentation to Dr. D. and your client by 12:01 a.m</a:t>
            </a:r>
            <a:r>
              <a:rPr lang="en-US"/>
              <a:t>., </a:t>
            </a:r>
            <a:r>
              <a:rPr lang="en-US" smtClean="0"/>
              <a:t>Monday, November 12. </a:t>
            </a:r>
            <a:r>
              <a:rPr lang="en-US" dirty="0" smtClean="0"/>
              <a:t>(</a:t>
            </a:r>
            <a:r>
              <a:rPr lang="en-US"/>
              <a:t>Think </a:t>
            </a:r>
            <a:r>
              <a:rPr lang="en-US" smtClean="0"/>
              <a:t>Sunday </a:t>
            </a:r>
            <a:r>
              <a:rPr lang="en-US" dirty="0" smtClean="0"/>
              <a:t>night</a:t>
            </a:r>
            <a:r>
              <a:rPr lang="en-US" dirty="0"/>
              <a:t>.) Send your presentation to your client in a </a:t>
            </a:r>
            <a:r>
              <a:rPr lang="en-US" u="sng" dirty="0"/>
              <a:t>separate</a:t>
            </a:r>
            <a:r>
              <a:rPr lang="en-US" dirty="0"/>
              <a:t> email; do </a:t>
            </a:r>
            <a:r>
              <a:rPr lang="en-US" u="sng" dirty="0"/>
              <a:t>not</a:t>
            </a:r>
            <a:r>
              <a:rPr lang="en-US" dirty="0"/>
              <a:t> cc me.</a:t>
            </a:r>
            <a:endParaRPr lang="en-US" dirty="0" smtClean="0"/>
          </a:p>
          <a:p>
            <a:pPr lvl="1"/>
            <a:r>
              <a:rPr lang="en-US" dirty="0" smtClean="0"/>
              <a:t>For subject, use “Team  &lt;Team Name</a:t>
            </a:r>
            <a:r>
              <a:rPr lang="en-US"/>
              <a:t>&gt;: </a:t>
            </a:r>
            <a:r>
              <a:rPr lang="en-US" smtClean="0"/>
              <a:t>Beta </a:t>
            </a:r>
            <a:r>
              <a:rPr lang="en-US" dirty="0" smtClean="0"/>
              <a:t>Presentation” as in “Team TechSmith</a:t>
            </a:r>
            <a:r>
              <a:rPr lang="en-US" smtClean="0"/>
              <a:t>: Beta </a:t>
            </a:r>
            <a:r>
              <a:rPr lang="en-US" dirty="0" smtClean="0"/>
              <a:t>Presentation”.</a:t>
            </a:r>
          </a:p>
          <a:p>
            <a:pPr lvl="1"/>
            <a:r>
              <a:rPr lang="en-US" dirty="0" smtClean="0"/>
              <a:t>Attach the Windows PowerPoint source file named “team-[</a:t>
            </a:r>
            <a:r>
              <a:rPr lang="en-US"/>
              <a:t>team-name</a:t>
            </a:r>
            <a:r>
              <a:rPr lang="en-US" smtClean="0"/>
              <a:t>]-beta-presentation.pptx</a:t>
            </a:r>
            <a:r>
              <a:rPr lang="en-US" dirty="0" smtClean="0"/>
              <a:t>” replacing “[team-name]” with your team name (using all lower case and replacing all blanks with dashes) in your filename </a:t>
            </a:r>
            <a:r>
              <a:rPr lang="en-US" dirty="0"/>
              <a:t>as in </a:t>
            </a:r>
            <a:r>
              <a:rPr lang="en-US"/>
              <a:t>“</a:t>
            </a:r>
            <a:r>
              <a:rPr lang="en-US" smtClean="0"/>
              <a:t>team-urban-science-beta-presentation.pptx</a:t>
            </a:r>
            <a:r>
              <a:rPr lang="en-US" dirty="0" smtClean="0"/>
              <a:t>”.</a:t>
            </a:r>
          </a:p>
          <a:p>
            <a:pPr lvl="1"/>
            <a:r>
              <a:rPr lang="en-US" dirty="0" smtClean="0"/>
              <a:t>Include some professional text in the body to practice being a professional and to avoid having your email sent to my junk folder.</a:t>
            </a:r>
            <a:endParaRPr lang="en-US"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smtClean="0"/>
              <a:t>Team [Team Name] Beta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a:p>
        </p:txBody>
      </p:sp>
      <p:sp>
        <p:nvSpPr>
          <p:cNvPr id="7" name="TextBox 6"/>
          <p:cNvSpPr txBox="1"/>
          <p:nvPr/>
        </p:nvSpPr>
        <p:spPr>
          <a:xfrm>
            <a:off x="6934200" y="0"/>
            <a:ext cx="2209800" cy="369332"/>
          </a:xfrm>
          <a:prstGeom prst="rect">
            <a:avLst/>
          </a:prstGeom>
          <a:noFill/>
        </p:spPr>
        <p:txBody>
          <a:bodyPr wrap="square" rtlCol="0">
            <a:spAutoFit/>
          </a:bodyPr>
          <a:lstStyle/>
          <a:p>
            <a:pPr algn="r"/>
            <a:r>
              <a:rPr lang="en-US" b="1" dirty="0" smtClean="0">
                <a:solidFill>
                  <a:srgbClr val="FF0000"/>
                </a:solidFill>
              </a:rPr>
              <a:t>Delete this slide.</a:t>
            </a:r>
            <a:endParaRPr lang="en-US" b="1" dirty="0">
              <a:solidFill>
                <a:srgbClr val="FF0000"/>
              </a:solidFill>
            </a:endParaRPr>
          </a:p>
        </p:txBody>
      </p:sp>
    </p:spTree>
    <p:extLst>
      <p:ext uri="{BB962C8B-B14F-4D97-AF65-F5344CB8AC3E}">
        <p14:creationId xmlns:p14="http://schemas.microsoft.com/office/powerpoint/2010/main" val="289168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fontScale="90000"/>
          </a:bodyPr>
          <a:lstStyle/>
          <a:p>
            <a:r>
              <a:rPr lang="en-US" smtClean="0"/>
              <a:t>Beta </a:t>
            </a:r>
            <a:r>
              <a:rPr lang="en-US" dirty="0" smtClean="0"/>
              <a:t>Presentation</a:t>
            </a:r>
            <a:br>
              <a:rPr lang="en-US" dirty="0" smtClean="0"/>
            </a:br>
            <a:r>
              <a:rPr lang="en-US" dirty="0" smtClean="0"/>
              <a:t>[Project Title 36pt]</a:t>
            </a:r>
          </a:p>
        </p:txBody>
      </p:sp>
      <p:sp>
        <p:nvSpPr>
          <p:cNvPr id="3" name="Subtitle 2"/>
          <p:cNvSpPr>
            <a:spLocks noGrp="1"/>
          </p:cNvSpPr>
          <p:nvPr>
            <p:ph type="subTitle" idx="1"/>
          </p:nvPr>
        </p:nvSpPr>
        <p:spPr/>
        <p:txBody>
          <a:bodyPr/>
          <a:lstStyle/>
          <a:p>
            <a:r>
              <a:rPr lang="en-US" dirty="0" smtClean="0"/>
              <a:t>Department of Computer Science and Engineering</a:t>
            </a:r>
          </a:p>
          <a:p>
            <a:r>
              <a:rPr lang="en-US" dirty="0" smtClean="0"/>
              <a:t>Michigan State University</a:t>
            </a:r>
          </a:p>
          <a:p>
            <a:r>
              <a:rPr lang="en-US" smtClean="0"/>
              <a:t>Fall 2018</a:t>
            </a:r>
            <a:endParaRPr lang="en-US" dirty="0"/>
          </a:p>
        </p:txBody>
      </p:sp>
      <p:sp>
        <p:nvSpPr>
          <p:cNvPr id="2" name="TextBox 1"/>
          <p:cNvSpPr txBox="1"/>
          <p:nvPr/>
        </p:nvSpPr>
        <p:spPr>
          <a:xfrm>
            <a:off x="1310268" y="3742778"/>
            <a:ext cx="7162800" cy="461665"/>
          </a:xfrm>
          <a:prstGeom prst="rect">
            <a:avLst/>
          </a:prstGeom>
          <a:noFill/>
        </p:spPr>
        <p:txBody>
          <a:bodyPr wrap="square" rtlCol="0">
            <a:spAutoFit/>
          </a:bodyPr>
          <a:lstStyle/>
          <a:p>
            <a:pPr algn="r"/>
            <a:r>
              <a:rPr lang="en-US" sz="2400" smtClean="0"/>
              <a:t>Team [Team Name 24pt]</a:t>
            </a:r>
            <a:endParaRPr lang="en-US" sz="2400" dirty="0"/>
          </a:p>
        </p:txBody>
      </p:sp>
      <p:sp>
        <p:nvSpPr>
          <p:cNvPr id="11" name="TextBox 10"/>
          <p:cNvSpPr txBox="1"/>
          <p:nvPr/>
        </p:nvSpPr>
        <p:spPr>
          <a:xfrm>
            <a:off x="5501268" y="4204443"/>
            <a:ext cx="2971800" cy="1569660"/>
          </a:xfrm>
          <a:prstGeom prst="rect">
            <a:avLst/>
          </a:prstGeom>
          <a:noFill/>
        </p:spPr>
        <p:txBody>
          <a:bodyPr wrap="square" rtlCol="0">
            <a:spAutoFit/>
          </a:bodyPr>
          <a:lstStyle/>
          <a:p>
            <a:pPr algn="r"/>
            <a:r>
              <a:rPr lang="en-US" sz="1600" smtClean="0">
                <a:solidFill>
                  <a:srgbClr val="004F3B"/>
                </a:solidFill>
              </a:rPr>
              <a:t>[Team Member 1 16pt]</a:t>
            </a:r>
          </a:p>
          <a:p>
            <a:pPr algn="r"/>
            <a:r>
              <a:rPr lang="en-US" sz="1600" smtClean="0">
                <a:solidFill>
                  <a:srgbClr val="004F3B"/>
                </a:solidFill>
              </a:rPr>
              <a:t>[Team Member 2 16pt]</a:t>
            </a:r>
          </a:p>
          <a:p>
            <a:pPr algn="r"/>
            <a:r>
              <a:rPr lang="en-US" sz="1600" smtClean="0">
                <a:solidFill>
                  <a:srgbClr val="004F3B"/>
                </a:solidFill>
              </a:rPr>
              <a:t>[Team Member 3 16pt]</a:t>
            </a:r>
          </a:p>
          <a:p>
            <a:pPr algn="r"/>
            <a:r>
              <a:rPr lang="en-US" sz="1600" smtClean="0">
                <a:solidFill>
                  <a:srgbClr val="004F3B"/>
                </a:solidFill>
              </a:rPr>
              <a:t>[Team Member 4 16pt]</a:t>
            </a:r>
          </a:p>
          <a:p>
            <a:pPr algn="r"/>
            <a:r>
              <a:rPr lang="en-US" sz="1600" smtClean="0">
                <a:solidFill>
                  <a:srgbClr val="004F3B"/>
                </a:solidFill>
              </a:rPr>
              <a:t>[Team Member 5 16pt]</a:t>
            </a:r>
          </a:p>
          <a:p>
            <a:pPr algn="r"/>
            <a:r>
              <a:rPr lang="en-US" sz="1600" smtClean="0">
                <a:solidFill>
                  <a:srgbClr val="004F3B"/>
                </a:solidFill>
              </a:rPr>
              <a:t>[Team Member 6 16pt]</a:t>
            </a:r>
            <a:endParaRPr lang="en-US" sz="1600" dirty="0">
              <a:solidFill>
                <a:srgbClr val="004F3B"/>
              </a:solidFill>
            </a:endParaRPr>
          </a:p>
        </p:txBody>
      </p:sp>
    </p:spTree>
    <p:extLst>
      <p:ext uri="{BB962C8B-B14F-4D97-AF65-F5344CB8AC3E}">
        <p14:creationId xmlns:p14="http://schemas.microsoft.com/office/powerpoint/2010/main" val="320280294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Project Overview</a:t>
            </a:r>
          </a:p>
        </p:txBody>
      </p:sp>
      <p:sp>
        <p:nvSpPr>
          <p:cNvPr id="13315" name="Content Placeholder 2"/>
          <p:cNvSpPr>
            <a:spLocks noGrp="1"/>
          </p:cNvSpPr>
          <p:nvPr>
            <p:ph idx="1"/>
          </p:nvPr>
        </p:nvSpPr>
        <p:spPr/>
        <p:txBody>
          <a:bodyPr/>
          <a:lstStyle/>
          <a:p>
            <a:pPr eaLnBrk="1" hangingPunct="1"/>
            <a:r>
              <a:rPr lang="en-US" smtClean="0"/>
              <a:t>Point 1</a:t>
            </a:r>
          </a:p>
          <a:p>
            <a:pPr eaLnBrk="1" hangingPunct="1"/>
            <a:r>
              <a:rPr lang="en-US" smtClean="0"/>
              <a:t>Point 2</a:t>
            </a:r>
          </a:p>
          <a:p>
            <a:pPr eaLnBrk="1" hangingPunct="1"/>
            <a:r>
              <a:rPr lang="en-US" smtClean="0"/>
              <a:t>Point 3</a:t>
            </a:r>
          </a:p>
          <a:p>
            <a:pPr eaLnBrk="1" hangingPunct="1"/>
            <a:r>
              <a:rPr lang="en-US" smtClean="0"/>
              <a:t>Etc…</a:t>
            </a:r>
          </a:p>
          <a:p>
            <a:pPr eaLnBrk="1" hangingPunct="1"/>
            <a:endParaRPr lang="en-US" smtClean="0"/>
          </a:p>
        </p:txBody>
      </p:sp>
      <p:sp>
        <p:nvSpPr>
          <p:cNvPr id="5" name="Date Placeholder 4"/>
          <p:cNvSpPr>
            <a:spLocks noGrp="1"/>
          </p:cNvSpPr>
          <p:nvPr>
            <p:ph type="dt" sz="quarter" idx="10"/>
          </p:nvPr>
        </p:nvSpPr>
        <p:spPr/>
        <p:txBody>
          <a:bodyPr/>
          <a:lstStyle/>
          <a:p>
            <a:pPr>
              <a:defRPr/>
            </a:pPr>
            <a:r>
              <a:rPr lang="en-US" smtClean="0"/>
              <a:t>The Capstone Experience</a:t>
            </a:r>
            <a:endParaRPr lang="en-US"/>
          </a:p>
        </p:txBody>
      </p:sp>
      <p:sp>
        <p:nvSpPr>
          <p:cNvPr id="6" name="Footer Placeholder 5"/>
          <p:cNvSpPr>
            <a:spLocks noGrp="1"/>
          </p:cNvSpPr>
          <p:nvPr>
            <p:ph type="ftr" sz="quarter" idx="11"/>
          </p:nvPr>
        </p:nvSpPr>
        <p:spPr/>
        <p:txBody>
          <a:bodyPr/>
          <a:lstStyle/>
          <a:p>
            <a:pPr>
              <a:defRPr/>
            </a:pPr>
            <a:r>
              <a:rPr lang="en-US" smtClean="0"/>
              <a:t>Team [Team Name] Beta Presentation</a:t>
            </a:r>
            <a:endParaRPr lang="en-US"/>
          </a:p>
        </p:txBody>
      </p:sp>
      <p:sp>
        <p:nvSpPr>
          <p:cNvPr id="16" name="Slide Number Placeholder 15"/>
          <p:cNvSpPr>
            <a:spLocks noGrp="1"/>
          </p:cNvSpPr>
          <p:nvPr>
            <p:ph type="sldNum" sz="quarter" idx="12"/>
          </p:nvPr>
        </p:nvSpPr>
        <p:spPr/>
        <p:txBody>
          <a:bodyPr/>
          <a:lstStyle/>
          <a:p>
            <a:pPr>
              <a:defRPr/>
            </a:pPr>
            <a:fld id="{8C3D5338-3A35-4558-A185-8AE1FF4A5C73}" type="slidenum">
              <a:rPr lang="en-US"/>
              <a:pPr>
                <a:defRPr/>
              </a:pPr>
              <a:t>6</a:t>
            </a:fld>
            <a:endParaRPr lang="en-US"/>
          </a:p>
        </p:txBody>
      </p:sp>
    </p:spTree>
    <p:extLst>
      <p:ext uri="{BB962C8B-B14F-4D97-AF65-F5344CB8AC3E}">
        <p14:creationId xmlns:p14="http://schemas.microsoft.com/office/powerpoint/2010/main" val="1338850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smtClean="0"/>
              <a:t>System Architecture</a:t>
            </a:r>
            <a:endParaRPr lang="en-US" dirty="0" smtClean="0"/>
          </a:p>
        </p:txBody>
      </p:sp>
      <p:sp>
        <p:nvSpPr>
          <p:cNvPr id="5" name="Date Placeholder 4"/>
          <p:cNvSpPr>
            <a:spLocks noGrp="1"/>
          </p:cNvSpPr>
          <p:nvPr>
            <p:ph type="dt" sz="half" idx="10"/>
          </p:nvPr>
        </p:nvSpPr>
        <p:spPr/>
        <p:txBody>
          <a:bodyPr/>
          <a:lstStyle/>
          <a:p>
            <a:r>
              <a:rPr lang="en-US" smtClean="0"/>
              <a:t>The Capstone Experience</a:t>
            </a:r>
            <a:endParaRPr lang="en-US" dirty="0"/>
          </a:p>
        </p:txBody>
      </p:sp>
      <p:sp>
        <p:nvSpPr>
          <p:cNvPr id="6" name="Footer Placeholder 5"/>
          <p:cNvSpPr>
            <a:spLocks noGrp="1"/>
          </p:cNvSpPr>
          <p:nvPr>
            <p:ph type="ftr" sz="quarter" idx="11"/>
          </p:nvPr>
        </p:nvSpPr>
        <p:spPr/>
        <p:txBody>
          <a:bodyPr/>
          <a:lstStyle/>
          <a:p>
            <a:r>
              <a:rPr lang="en-US" smtClean="0"/>
              <a:t>Team [Team Name] Beta Presentation</a:t>
            </a:r>
            <a:endParaRPr lang="en-US" dirty="0"/>
          </a:p>
        </p:txBody>
      </p:sp>
      <p:sp>
        <p:nvSpPr>
          <p:cNvPr id="7" name="Slide Number Placeholder 6"/>
          <p:cNvSpPr>
            <a:spLocks noGrp="1"/>
          </p:cNvSpPr>
          <p:nvPr>
            <p:ph type="sldNum" sz="quarter" idx="12"/>
          </p:nvPr>
        </p:nvSpPr>
        <p:spPr/>
        <p:txBody>
          <a:bodyPr/>
          <a:lstStyle/>
          <a:p>
            <a:r>
              <a:rPr lang="en-US" smtClean="0"/>
              <a:t>6</a:t>
            </a:r>
            <a:endParaRPr lang="en-US"/>
          </a:p>
        </p:txBody>
      </p:sp>
      <p:sp>
        <p:nvSpPr>
          <p:cNvPr id="2" name="TextBox 1"/>
          <p:cNvSpPr txBox="1"/>
          <p:nvPr/>
        </p:nvSpPr>
        <p:spPr>
          <a:xfrm>
            <a:off x="2133600" y="2895600"/>
            <a:ext cx="4495800" cy="2308324"/>
          </a:xfrm>
          <a:prstGeom prst="rect">
            <a:avLst/>
          </a:prstGeom>
          <a:noFill/>
          <a:ln>
            <a:solidFill>
              <a:schemeClr val="tx1"/>
            </a:solidFill>
          </a:ln>
        </p:spPr>
        <p:txBody>
          <a:bodyPr wrap="square" rtlCol="0">
            <a:spAutoFit/>
          </a:bodyPr>
          <a:lstStyle/>
          <a:p>
            <a:r>
              <a:rPr lang="en-US" dirty="0" smtClean="0"/>
              <a:t>Include your system architecture diagram from your Project Plan presentation.</a:t>
            </a:r>
          </a:p>
          <a:p>
            <a:endParaRPr lang="en-US" dirty="0" smtClean="0"/>
          </a:p>
          <a:p>
            <a:r>
              <a:rPr lang="en-US" dirty="0" smtClean="0"/>
              <a:t>Update or redo your system architecture diagram if you were asked you to do so in your alpha presentation feedback.</a:t>
            </a:r>
          </a:p>
          <a:p>
            <a:endParaRPr lang="en-US" dirty="0" smtClean="0"/>
          </a:p>
          <a:p>
            <a:r>
              <a:rPr lang="en-US" b="1" dirty="0" smtClean="0">
                <a:solidFill>
                  <a:srgbClr val="FF0000"/>
                </a:solidFill>
              </a:rPr>
              <a:t>Delete this textbox.</a:t>
            </a:r>
            <a:endParaRPr lang="en-US" b="1" dirty="0">
              <a:solidFill>
                <a:srgbClr val="FF0000"/>
              </a:solidFill>
            </a:endParaRPr>
          </a:p>
        </p:txBody>
      </p:sp>
    </p:spTree>
    <p:extLst>
      <p:ext uri="{BB962C8B-B14F-4D97-AF65-F5344CB8AC3E}">
        <p14:creationId xmlns:p14="http://schemas.microsoft.com/office/powerpoint/2010/main" val="34565997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[Title of Screen Shot 1]</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smtClean="0"/>
              <a:t>Team [Team Name] Beta Presentation</a:t>
            </a:r>
            <a:endParaRPr lang="en-US" dirty="0"/>
          </a:p>
        </p:txBody>
      </p:sp>
      <p:sp>
        <p:nvSpPr>
          <p:cNvPr id="4" name="Slide Number Placeholder 3"/>
          <p:cNvSpPr>
            <a:spLocks noGrp="1"/>
          </p:cNvSpPr>
          <p:nvPr>
            <p:ph type="sldNum" sz="quarter" idx="12"/>
          </p:nvPr>
        </p:nvSpPr>
        <p:spPr/>
        <p:txBody>
          <a:bodyPr/>
          <a:lstStyle/>
          <a:p>
            <a:r>
              <a:rPr lang="en-US" smtClean="0"/>
              <a:t>7</a:t>
            </a:r>
            <a:endParaRPr lang="en-US"/>
          </a:p>
        </p:txBody>
      </p:sp>
      <p:sp>
        <p:nvSpPr>
          <p:cNvPr id="6" name="TextBox 5"/>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smtClean="0"/>
              <a:t>You must include at least four screenshots.</a:t>
            </a:r>
          </a:p>
          <a:p>
            <a:endParaRPr lang="en-US" dirty="0" smtClean="0"/>
          </a:p>
          <a:p>
            <a:pPr marL="0" lvl="2"/>
            <a:r>
              <a:rPr lang="en-US" dirty="0"/>
              <a:t>Include actual screen shots (i.e., not mockups), replacing [Title of Screen Shot]  with an appropriate title. </a:t>
            </a:r>
            <a:endParaRPr lang="en-US" dirty="0" smtClean="0"/>
          </a:p>
          <a:p>
            <a:pPr marL="0" lvl="2"/>
            <a:endParaRPr lang="en-US" dirty="0"/>
          </a:p>
          <a:p>
            <a:pPr marL="0" lvl="2"/>
            <a:r>
              <a:rPr lang="en-US" dirty="0"/>
              <a:t>You may duplicate the Screen Shot template slide as needed.</a:t>
            </a:r>
          </a:p>
          <a:p>
            <a:endParaRPr lang="en-US" dirty="0" smtClean="0"/>
          </a:p>
          <a:p>
            <a:pPr marL="0" lvl="2"/>
            <a:r>
              <a:rPr lang="en-US" dirty="0" smtClean="0"/>
              <a:t>The screen shots should </a:t>
            </a:r>
            <a:r>
              <a:rPr lang="en-US" u="sng" dirty="0" smtClean="0"/>
              <a:t>not</a:t>
            </a:r>
            <a:r>
              <a:rPr lang="en-US" dirty="0" smtClean="0"/>
              <a:t> contain any bordering transparent or whitespace. Use paint.net to </a:t>
            </a:r>
            <a:r>
              <a:rPr lang="en-US" u="sng" dirty="0" smtClean="0"/>
              <a:t>crop</a:t>
            </a:r>
            <a:r>
              <a:rPr lang="en-US" dirty="0" smtClean="0"/>
              <a:t> them appropriately. </a:t>
            </a:r>
            <a:r>
              <a:rPr lang="en-US" b="1" dirty="0">
                <a:solidFill>
                  <a:srgbClr val="FF0000"/>
                </a:solidFill>
                <a:latin typeface="Calibri" panose="020F0502020204030204" pitchFamily="34" charset="0"/>
                <a:cs typeface="Calibri" panose="020F0502020204030204" pitchFamily="34" charset="0"/>
              </a:rPr>
              <a:t>← Read this carefully</a:t>
            </a:r>
            <a:r>
              <a:rPr lang="en-US" b="1" dirty="0" smtClean="0">
                <a:solidFill>
                  <a:srgbClr val="FF0000"/>
                </a:solidFill>
                <a:latin typeface="Calibri" panose="020F0502020204030204" pitchFamily="34" charset="0"/>
                <a:cs typeface="Calibri" panose="020F0502020204030204" pitchFamily="34" charset="0"/>
              </a:rPr>
              <a:t>.</a:t>
            </a:r>
            <a:endParaRPr lang="en-US" b="1" i="1" dirty="0" smtClean="0">
              <a:solidFill>
                <a:srgbClr val="FF0000"/>
              </a:solidFill>
              <a:latin typeface="Calibri" panose="020F0502020204030204" pitchFamily="34" charset="0"/>
              <a:cs typeface="Calibri" panose="020F0502020204030204" pitchFamily="34" charset="0"/>
            </a:endParaRPr>
          </a:p>
          <a:p>
            <a:pPr marL="0" lvl="2"/>
            <a:endParaRPr lang="en-US" b="1" i="1" dirty="0">
              <a:solidFill>
                <a:srgbClr val="FF0000"/>
              </a:solidFill>
            </a:endParaRPr>
          </a:p>
          <a:p>
            <a:pPr marL="0" lvl="2"/>
            <a:r>
              <a:rPr lang="en-US" dirty="0"/>
              <a:t>If a slide contains more than one screen shot or additional artwork (like </a:t>
            </a:r>
            <a:r>
              <a:rPr lang="en-US" dirty="0" smtClean="0"/>
              <a:t>arrows), </a:t>
            </a:r>
            <a:r>
              <a:rPr lang="en-US" dirty="0"/>
              <a:t>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r>
              <a:rPr lang="en-US" b="1" dirty="0" smtClean="0">
                <a:solidFill>
                  <a:srgbClr val="FF0000"/>
                </a:solidFill>
                <a:latin typeface="Calibri" panose="020F0502020204030204" pitchFamily="34" charset="0"/>
                <a:cs typeface="Calibri" panose="020F0502020204030204" pitchFamily="34" charset="0"/>
              </a:rPr>
              <a:t>.</a:t>
            </a:r>
            <a:endParaRPr lang="en-US" dirty="0" smtClean="0"/>
          </a:p>
          <a:p>
            <a:endParaRPr lang="en-US" dirty="0" smtClean="0"/>
          </a:p>
          <a:p>
            <a:r>
              <a:rPr lang="en-US" b="1" dirty="0" smtClean="0">
                <a:solidFill>
                  <a:srgbClr val="FF0000"/>
                </a:solidFill>
              </a:rPr>
              <a:t>Delete this textbox.</a:t>
            </a:r>
            <a:endParaRPr lang="en-US" b="1" dirty="0">
              <a:solidFill>
                <a:srgbClr val="FF0000"/>
              </a:solidFill>
            </a:endParaRPr>
          </a:p>
        </p:txBody>
      </p:sp>
    </p:spTree>
    <p:extLst>
      <p:ext uri="{BB962C8B-B14F-4D97-AF65-F5344CB8AC3E}">
        <p14:creationId xmlns:p14="http://schemas.microsoft.com/office/powerpoint/2010/main" val="1201747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[Title of Screen Shot 2]</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smtClean="0"/>
              <a:t>Team [Team Name] Beta Presentation</a:t>
            </a:r>
            <a:endParaRPr lang="en-US" dirty="0"/>
          </a:p>
        </p:txBody>
      </p:sp>
      <p:sp>
        <p:nvSpPr>
          <p:cNvPr id="4" name="Slide Number Placeholder 3"/>
          <p:cNvSpPr>
            <a:spLocks noGrp="1"/>
          </p:cNvSpPr>
          <p:nvPr>
            <p:ph type="sldNum" sz="quarter" idx="12"/>
          </p:nvPr>
        </p:nvSpPr>
        <p:spPr/>
        <p:txBody>
          <a:bodyPr/>
          <a:lstStyle/>
          <a:p>
            <a:r>
              <a:rPr lang="en-US" smtClean="0"/>
              <a:t>8</a:t>
            </a:r>
            <a:endParaRPr lang="en-US"/>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smtClean="0"/>
              <a:t>You must include at least four screenshots.</a:t>
            </a:r>
          </a:p>
          <a:p>
            <a:endParaRPr lang="en-US" dirty="0" smtClean="0"/>
          </a:p>
          <a:p>
            <a:pPr marL="0" lvl="2"/>
            <a:r>
              <a:rPr lang="en-US" dirty="0"/>
              <a:t>Include actual screen shots (i.e., not mockups), replacing [Title of Screen Shot]  with an appropriate title. </a:t>
            </a:r>
            <a:endParaRPr lang="en-US" dirty="0" smtClean="0"/>
          </a:p>
          <a:p>
            <a:pPr marL="0" lvl="2"/>
            <a:endParaRPr lang="en-US" dirty="0"/>
          </a:p>
          <a:p>
            <a:pPr marL="0" lvl="2"/>
            <a:r>
              <a:rPr lang="en-US" dirty="0"/>
              <a:t>You may duplicate the Screen Shot template slide as needed.</a:t>
            </a:r>
          </a:p>
          <a:p>
            <a:endParaRPr lang="en-US" dirty="0" smtClean="0"/>
          </a:p>
          <a:p>
            <a:pPr marL="0" lvl="2"/>
            <a:r>
              <a:rPr lang="en-US" dirty="0" smtClean="0"/>
              <a:t>The screen shots should </a:t>
            </a:r>
            <a:r>
              <a:rPr lang="en-US" u="sng" dirty="0" smtClean="0"/>
              <a:t>not</a:t>
            </a:r>
            <a:r>
              <a:rPr lang="en-US" dirty="0" smtClean="0"/>
              <a:t> contain any bordering transparent or whitespace. Use paint.net to </a:t>
            </a:r>
            <a:r>
              <a:rPr lang="en-US" u="sng" dirty="0" smtClean="0"/>
              <a:t>crop</a:t>
            </a:r>
            <a:r>
              <a:rPr lang="en-US" dirty="0" smtClean="0"/>
              <a:t> them appropriately. </a:t>
            </a:r>
            <a:r>
              <a:rPr lang="en-US" b="1" dirty="0">
                <a:solidFill>
                  <a:srgbClr val="FF0000"/>
                </a:solidFill>
                <a:latin typeface="Calibri" panose="020F0502020204030204" pitchFamily="34" charset="0"/>
                <a:cs typeface="Calibri" panose="020F0502020204030204" pitchFamily="34" charset="0"/>
              </a:rPr>
              <a:t>← Read this carefully</a:t>
            </a:r>
            <a:r>
              <a:rPr lang="en-US" b="1" dirty="0" smtClean="0">
                <a:solidFill>
                  <a:srgbClr val="FF0000"/>
                </a:solidFill>
                <a:latin typeface="Calibri" panose="020F0502020204030204" pitchFamily="34" charset="0"/>
                <a:cs typeface="Calibri" panose="020F0502020204030204" pitchFamily="34" charset="0"/>
              </a:rPr>
              <a:t>.</a:t>
            </a:r>
            <a:endParaRPr lang="en-US" b="1" i="1" dirty="0" smtClean="0">
              <a:solidFill>
                <a:srgbClr val="FF0000"/>
              </a:solidFill>
              <a:latin typeface="Calibri" panose="020F0502020204030204" pitchFamily="34" charset="0"/>
              <a:cs typeface="Calibri" panose="020F0502020204030204" pitchFamily="34" charset="0"/>
            </a:endParaRPr>
          </a:p>
          <a:p>
            <a:pPr marL="0" lvl="2"/>
            <a:endParaRPr lang="en-US" b="1" i="1" dirty="0">
              <a:solidFill>
                <a:srgbClr val="FF0000"/>
              </a:solidFill>
            </a:endParaRPr>
          </a:p>
          <a:p>
            <a:pPr marL="0" lvl="2"/>
            <a:r>
              <a:rPr lang="en-US" dirty="0"/>
              <a:t>If a slide contains more than one screen shot or additional artwork (like </a:t>
            </a:r>
            <a:r>
              <a:rPr lang="en-US" dirty="0" smtClean="0"/>
              <a:t>arrows), </a:t>
            </a:r>
            <a:r>
              <a:rPr lang="en-US" dirty="0"/>
              <a:t>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r>
              <a:rPr lang="en-US" b="1" dirty="0" smtClean="0">
                <a:solidFill>
                  <a:srgbClr val="FF0000"/>
                </a:solidFill>
                <a:latin typeface="Calibri" panose="020F0502020204030204" pitchFamily="34" charset="0"/>
                <a:cs typeface="Calibri" panose="020F0502020204030204" pitchFamily="34" charset="0"/>
              </a:rPr>
              <a:t>.</a:t>
            </a:r>
            <a:endParaRPr lang="en-US" dirty="0" smtClean="0"/>
          </a:p>
          <a:p>
            <a:endParaRPr lang="en-US" dirty="0" smtClean="0"/>
          </a:p>
          <a:p>
            <a:r>
              <a:rPr lang="en-US" b="1" dirty="0" smtClean="0">
                <a:solidFill>
                  <a:srgbClr val="FF0000"/>
                </a:solidFill>
              </a:rPr>
              <a:t>Delete this textbox.</a:t>
            </a:r>
            <a:endParaRPr lang="en-US" b="1" dirty="0">
              <a:solidFill>
                <a:srgbClr val="FF0000"/>
              </a:solidFill>
            </a:endParaRPr>
          </a:p>
        </p:txBody>
      </p:sp>
    </p:spTree>
    <p:extLst>
      <p:ext uri="{BB962C8B-B14F-4D97-AF65-F5344CB8AC3E}">
        <p14:creationId xmlns:p14="http://schemas.microsoft.com/office/powerpoint/2010/main" val="36884107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831</TotalTime>
  <Words>1616</Words>
  <Application>Microsoft Office PowerPoint</Application>
  <PresentationFormat>On-screen Show (4:3)</PresentationFormat>
  <Paragraphs>196</Paragraphs>
  <Slides>13</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Courier New</vt:lpstr>
      <vt:lpstr>Wingdings</vt:lpstr>
      <vt:lpstr>Office Theme</vt:lpstr>
      <vt:lpstr>READ ME [1 of 4]</vt:lpstr>
      <vt:lpstr>READ ME [2 of 4]</vt:lpstr>
      <vt:lpstr>READ ME [3 of 4]</vt:lpstr>
      <vt:lpstr>READ ME [4 of 4]</vt:lpstr>
      <vt:lpstr>Beta Presentation [Project Title 36pt]</vt:lpstr>
      <vt:lpstr>Project Overview</vt:lpstr>
      <vt:lpstr>System Architecture</vt:lpstr>
      <vt:lpstr>[Title of Screen Shot 1]</vt:lpstr>
      <vt:lpstr>[Title of Screen Shot 2]</vt:lpstr>
      <vt:lpstr>[Title of Screen Shot 3]</vt:lpstr>
      <vt:lpstr>[Title of Screen Shot 4]</vt:lpstr>
      <vt:lpstr>What’s left to do?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Windows User</cp:lastModifiedBy>
  <cp:revision>164</cp:revision>
  <dcterms:created xsi:type="dcterms:W3CDTF">2006-08-16T00:00:00Z</dcterms:created>
  <dcterms:modified xsi:type="dcterms:W3CDTF">2018-11-04T10:32:47Z</dcterms:modified>
</cp:coreProperties>
</file>